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video/unknown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5" r:id="rId2"/>
    <p:sldId id="354" r:id="rId3"/>
    <p:sldId id="322" r:id="rId4"/>
    <p:sldId id="329" r:id="rId5"/>
    <p:sldId id="331" r:id="rId6"/>
    <p:sldId id="352" r:id="rId7"/>
    <p:sldId id="335" r:id="rId8"/>
    <p:sldId id="337" r:id="rId9"/>
    <p:sldId id="338" r:id="rId10"/>
    <p:sldId id="339" r:id="rId11"/>
    <p:sldId id="344" r:id="rId12"/>
    <p:sldId id="345" r:id="rId13"/>
    <p:sldId id="355" r:id="rId14"/>
    <p:sldId id="346" r:id="rId15"/>
    <p:sldId id="353" r:id="rId16"/>
    <p:sldId id="347" r:id="rId17"/>
    <p:sldId id="318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E"/>
    <a:srgbClr val="595959"/>
    <a:srgbClr val="009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47" autoAdjust="0"/>
  </p:normalViewPr>
  <p:slideViewPr>
    <p:cSldViewPr>
      <p:cViewPr varScale="1">
        <p:scale>
          <a:sx n="97" d="100"/>
          <a:sy n="97" d="100"/>
        </p:scale>
        <p:origin x="19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8" d="100"/>
          <a:sy n="168" d="100"/>
        </p:scale>
        <p:origin x="664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85D746-C364-499D-B2F9-61B82314F10E}" type="datetimeFigureOut">
              <a:rPr lang="en-NZ"/>
              <a:pPr>
                <a:defRPr/>
              </a:pPr>
              <a:t>26/01/2018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C2E8F5-02B3-4C5D-B691-B04C148279B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66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D0450A-8F8A-4F31-9CFB-F2640E414329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90E3D5-B3A3-4FF7-A5CD-5DDF202E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7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 smtClean="0"/>
              <a:t>Climate, Land and Ocean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Containment: secure an organism to a location to prevent its escape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0E3D5-B3A3-4FF7-A5CD-5DDF202E6A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PA_Header-logo_RGB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0"/>
            <a:ext cx="3959589" cy="170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436" y="2130425"/>
            <a:ext cx="7992888" cy="72251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777092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8052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595959"/>
                </a:solidFill>
              </a:defRPr>
            </a:lvl1pPr>
            <a:lvl2pPr marL="701675" indent="-342900">
              <a:buSzPct val="80000"/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4725" indent="-342900">
              <a:buClr>
                <a:srgbClr val="0096CE"/>
              </a:buClr>
              <a:buFont typeface="Arial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96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8052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701675" indent="-342900">
              <a:buSzPct val="80000"/>
              <a:buFontTx/>
              <a:buBlip>
                <a:blip r:embed="rId4"/>
              </a:buBlip>
              <a:defRPr sz="2400">
                <a:solidFill>
                  <a:schemeClr val="bg1"/>
                </a:solidFill>
              </a:defRPr>
            </a:lvl2pPr>
            <a:lvl3pPr marL="974725" indent="-342900">
              <a:buClr>
                <a:schemeClr val="bg1"/>
              </a:buClr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EPA_Footer_RGB_blu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PA_Footer_RGB_blu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PA_Footer_RGB">
            <a:hlinkClick r:id="" action="ppaction://media"/>
          </p:cNvPr>
          <p:cNvPicPr>
            <a:picLocks noChangeAspect="1"/>
          </p:cNvPicPr>
          <p:nvPr userDrawn="1"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7" r:id="rId5"/>
    <p:sldLayoutId id="2147483688" r:id="rId6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18" Type="http://schemas.openxmlformats.org/officeDocument/2006/relationships/image" Target="../media/image25.gif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7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17.emf"/><Relationship Id="rId15" Type="http://schemas.openxmlformats.org/officeDocument/2006/relationships/image" Target="../media/image38.jpeg"/><Relationship Id="rId10" Type="http://schemas.openxmlformats.org/officeDocument/2006/relationships/image" Target="../media/image24.png"/><Relationship Id="rId19" Type="http://schemas.openxmlformats.org/officeDocument/2006/relationships/image" Target="../media/image41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24.png"/><Relationship Id="rId5" Type="http://schemas.openxmlformats.org/officeDocument/2006/relationships/image" Target="../media/image43.jpeg"/><Relationship Id="rId10" Type="http://schemas.openxmlformats.org/officeDocument/2006/relationships/image" Target="../media/image23.jpeg"/><Relationship Id="rId4" Type="http://schemas.openxmlformats.org/officeDocument/2006/relationships/image" Target="../media/image17.emf"/><Relationship Id="rId9" Type="http://schemas.openxmlformats.org/officeDocument/2006/relationships/image" Target="../media/image22.jpg"/><Relationship Id="rId1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5.tif"/><Relationship Id="rId1" Type="http://schemas.microsoft.com/office/2007/relationships/media" Target="../media/media5.tif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emf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85436" y="2130425"/>
            <a:ext cx="7186964" cy="722511"/>
          </a:xfrm>
        </p:spPr>
        <p:txBody>
          <a:bodyPr/>
          <a:lstStyle/>
          <a:p>
            <a:r>
              <a:rPr lang="en-US" sz="3600" dirty="0" smtClean="0"/>
              <a:t>GMO regulation in New Zealand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3294009" cy="1152128"/>
          </a:xfrm>
        </p:spPr>
        <p:txBody>
          <a:bodyPr/>
          <a:lstStyle/>
          <a:p>
            <a:pPr algn="ctr"/>
            <a:r>
              <a:rPr lang="en-US" sz="2000" dirty="0" err="1" smtClean="0"/>
              <a:t>Dr</a:t>
            </a:r>
            <a:r>
              <a:rPr lang="en-US" sz="2000" dirty="0" smtClean="0"/>
              <a:t> Manda Safavi</a:t>
            </a:r>
          </a:p>
          <a:p>
            <a:pPr algn="ctr"/>
            <a:r>
              <a:rPr lang="en-US" sz="2000" dirty="0" smtClean="0"/>
              <a:t>Advisor New Organisms, </a:t>
            </a:r>
          </a:p>
          <a:p>
            <a:pPr algn="ctr"/>
            <a:r>
              <a:rPr lang="en-US" sz="2000" dirty="0" smtClean="0"/>
              <a:t>EPA, New Zealand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4482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Develop</a:t>
            </a:r>
            <a:r>
              <a:rPr lang="en-NZ" dirty="0" smtClean="0"/>
              <a:t> (In relation to organisms other than incidentally imported new organisms) means:</a:t>
            </a:r>
          </a:p>
          <a:p>
            <a:endParaRPr lang="en-N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dirty="0" smtClean="0">
                <a:solidFill>
                  <a:srgbClr val="FF0000"/>
                </a:solidFill>
              </a:rPr>
              <a:t>Genetic modification </a:t>
            </a:r>
            <a:r>
              <a:rPr lang="en-NZ" dirty="0" smtClean="0"/>
              <a:t>of an organism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dirty="0" smtClean="0">
                <a:solidFill>
                  <a:srgbClr val="FF0000"/>
                </a:solidFill>
              </a:rPr>
              <a:t>Regeneration</a:t>
            </a:r>
            <a:r>
              <a:rPr lang="en-NZ" dirty="0" smtClean="0"/>
              <a:t> of a new organism from biological material of the organism that cannot, without human intervention, be used to produce the organism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dirty="0" smtClean="0">
                <a:solidFill>
                  <a:srgbClr val="FF0000"/>
                </a:solidFill>
              </a:rPr>
              <a:t>Fermentation</a:t>
            </a:r>
            <a:r>
              <a:rPr lang="en-NZ" dirty="0" smtClean="0"/>
              <a:t> of a micro-organism that is a new organism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9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9512" y="692696"/>
            <a:ext cx="8640960" cy="5832648"/>
            <a:chOff x="201168" y="179669"/>
            <a:chExt cx="8663448" cy="6345675"/>
          </a:xfrm>
        </p:grpSpPr>
        <p:sp>
          <p:nvSpPr>
            <p:cNvPr id="58" name="TextBox 57"/>
            <p:cNvSpPr txBox="1"/>
            <p:nvPr/>
          </p:nvSpPr>
          <p:spPr>
            <a:xfrm>
              <a:off x="5716765" y="4578057"/>
              <a:ext cx="223224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NZ" sz="1400" dirty="0">
                  <a:solidFill>
                    <a:srgbClr val="0070C0"/>
                  </a:solidFill>
                </a:rPr>
                <a:t>L</a:t>
              </a:r>
              <a:r>
                <a:rPr lang="en-NZ" sz="1400" dirty="0" smtClean="0">
                  <a:solidFill>
                    <a:srgbClr val="0070C0"/>
                  </a:solidFill>
                </a:rPr>
                <a:t>ow-risk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NZ" sz="1400" dirty="0" smtClean="0">
                  <a:solidFill>
                    <a:srgbClr val="0070C0"/>
                  </a:solidFill>
                </a:rPr>
                <a:t>10 working days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NZ" sz="1400" dirty="0" smtClean="0">
                  <a:solidFill>
                    <a:srgbClr val="0070C0"/>
                  </a:solidFill>
                </a:rPr>
                <a:t>CE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NZ" sz="1400" dirty="0" smtClean="0">
                  <a:solidFill>
                    <a:srgbClr val="0070C0"/>
                  </a:solidFill>
                </a:rPr>
                <a:t>Prescriptive controls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NZ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1168" y="179669"/>
              <a:ext cx="8663448" cy="6345675"/>
              <a:chOff x="201168" y="179669"/>
              <a:chExt cx="8663448" cy="6345675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012816" y="4620323"/>
                <a:ext cx="21602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NZ" sz="1400" dirty="0" smtClean="0">
                    <a:solidFill>
                      <a:srgbClr val="0070C0"/>
                    </a:solidFill>
                  </a:rPr>
                  <a:t>Non low-risk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NZ" sz="1400" dirty="0" smtClean="0">
                    <a:solidFill>
                      <a:srgbClr val="0070C0"/>
                    </a:solidFill>
                  </a:rPr>
                  <a:t>2 * 30 working days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NZ" sz="1400" dirty="0" smtClean="0">
                    <a:solidFill>
                      <a:srgbClr val="0070C0"/>
                    </a:solidFill>
                  </a:rPr>
                  <a:t>HSNO Committee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NZ" sz="1400" dirty="0" smtClean="0">
                    <a:solidFill>
                      <a:srgbClr val="0070C0"/>
                    </a:solidFill>
                  </a:rPr>
                  <a:t>Outcome-based controls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NZ" sz="14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01168" y="179669"/>
                <a:ext cx="8663448" cy="6345675"/>
                <a:chOff x="201168" y="179669"/>
                <a:chExt cx="8663448" cy="63456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01168" y="179669"/>
                  <a:ext cx="8663448" cy="6345675"/>
                  <a:chOff x="201168" y="179669"/>
                  <a:chExt cx="8663448" cy="6345675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201168" y="179669"/>
                    <a:ext cx="8663448" cy="6345675"/>
                    <a:chOff x="201168" y="179669"/>
                    <a:chExt cx="8663448" cy="6345675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4656428" y="179669"/>
                      <a:ext cx="4208188" cy="3609371"/>
                      <a:chOff x="-263631" y="104296"/>
                      <a:chExt cx="9362935" cy="6708719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-263631" y="104296"/>
                        <a:ext cx="9362935" cy="6708719"/>
                        <a:chOff x="-263631" y="104296"/>
                        <a:chExt cx="9362935" cy="6708719"/>
                      </a:xfrm>
                    </p:grpSpPr>
                    <p:pic>
                      <p:nvPicPr>
                        <p:cNvPr id="9" name="Picture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263631" y="3836680"/>
                          <a:ext cx="2348514" cy="163792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268236" y="104296"/>
                          <a:ext cx="8831068" cy="6708719"/>
                          <a:chOff x="268236" y="104296"/>
                          <a:chExt cx="8831068" cy="6708719"/>
                        </a:xfrm>
                      </p:grpSpPr>
                      <p:pic>
                        <p:nvPicPr>
                          <p:cNvPr id="11" name="Picture 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194304" y="2022222"/>
                            <a:ext cx="1905000" cy="1667256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2" name="Group 11"/>
                          <p:cNvGrpSpPr/>
                          <p:nvPr/>
                        </p:nvGrpSpPr>
                        <p:grpSpPr>
                          <a:xfrm>
                            <a:off x="268236" y="104296"/>
                            <a:ext cx="8831068" cy="6708719"/>
                            <a:chOff x="268236" y="104296"/>
                            <a:chExt cx="8831068" cy="6708719"/>
                          </a:xfrm>
                        </p:grpSpPr>
                        <p:pic>
                          <p:nvPicPr>
                            <p:cNvPr id="14" name="Picture 1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3356" y="5173934"/>
                              <a:ext cx="1636211" cy="1639081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5" name="Picture 1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8236" y="104296"/>
                              <a:ext cx="1929749" cy="2442997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</p:pic>
                        <p:pic>
                          <p:nvPicPr>
                            <p:cNvPr id="16" name="Picture 1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03195" y="189209"/>
                              <a:ext cx="2649520" cy="1763226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7" name="Picture 1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88770" y="5295861"/>
                              <a:ext cx="1517155" cy="1517154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8" name="Picture 1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 rot="852187">
                              <a:off x="5651724" y="376042"/>
                              <a:ext cx="2523639" cy="1286454"/>
                            </a:xfrm>
                            <a:prstGeom prst="rect">
                              <a:avLst/>
                            </a:prstGeom>
                            <a:ln>
                              <a:noFill/>
                            </a:ln>
                            <a:effectLst>
                              <a:softEdge rad="112500"/>
                            </a:effectLst>
                          </p:spPr>
                        </p:pic>
                        <p:pic>
                          <p:nvPicPr>
                            <p:cNvPr id="19" name="Picture 1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14416" y="3808916"/>
                              <a:ext cx="1184888" cy="99648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0" name="Picture 1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70168" y="4681685"/>
                              <a:ext cx="1422691" cy="792921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1" name="Picture 2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91976" y="5551251"/>
                              <a:ext cx="1485330" cy="1127923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22" name="Straight Arrow Connector 21"/>
                            <p:cNvCxnSpPr/>
                            <p:nvPr/>
                          </p:nvCxnSpPr>
                          <p:spPr>
                            <a:xfrm>
                              <a:off x="2291066" y="1339257"/>
                              <a:ext cx="831233" cy="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" name="Straight Arrow Connector 22"/>
                            <p:cNvCxnSpPr/>
                            <p:nvPr/>
                          </p:nvCxnSpPr>
                          <p:spPr>
                            <a:xfrm flipV="1">
                              <a:off x="4841973" y="476672"/>
                              <a:ext cx="864096" cy="432048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" name="Straight Arrow Connector 23"/>
                            <p:cNvCxnSpPr/>
                            <p:nvPr/>
                          </p:nvCxnSpPr>
                          <p:spPr>
                            <a:xfrm flipH="1">
                              <a:off x="8350589" y="3064091"/>
                              <a:ext cx="228508" cy="595678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" name="Straight Arrow Connector 24"/>
                            <p:cNvCxnSpPr/>
                            <p:nvPr/>
                          </p:nvCxnSpPr>
                          <p:spPr>
                            <a:xfrm>
                              <a:off x="8181514" y="1325795"/>
                              <a:ext cx="86150" cy="810096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Straight Arrow Connector 25"/>
                            <p:cNvCxnSpPr/>
                            <p:nvPr/>
                          </p:nvCxnSpPr>
                          <p:spPr>
                            <a:xfrm flipH="1">
                              <a:off x="2964470" y="6277651"/>
                              <a:ext cx="837135" cy="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" name="Straight Arrow Connector 26"/>
                            <p:cNvCxnSpPr/>
                            <p:nvPr/>
                          </p:nvCxnSpPr>
                          <p:spPr>
                            <a:xfrm flipH="1">
                              <a:off x="5274021" y="6246401"/>
                              <a:ext cx="892347" cy="3125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" name="Straight Arrow Connector 27"/>
                            <p:cNvCxnSpPr/>
                            <p:nvPr/>
                          </p:nvCxnSpPr>
                          <p:spPr>
                            <a:xfrm flipH="1">
                              <a:off x="7613425" y="5498351"/>
                              <a:ext cx="457199" cy="64546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9" name="Straight Arrow Connector 28"/>
                            <p:cNvCxnSpPr/>
                            <p:nvPr/>
                          </p:nvCxnSpPr>
                          <p:spPr>
                            <a:xfrm flipH="1" flipV="1">
                              <a:off x="1209120" y="4815383"/>
                              <a:ext cx="559297" cy="659223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70C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 rot="19474093">
                        <a:off x="5916435" y="4886314"/>
                        <a:ext cx="1312826" cy="4719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NZ" sz="1050" b="1" dirty="0" smtClean="0">
                            <a:solidFill>
                              <a:srgbClr val="FF0000"/>
                            </a:solidFill>
                          </a:rPr>
                          <a:t>10 w d</a:t>
                        </a:r>
                        <a:endParaRPr lang="en-NZ" sz="105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201168" y="260648"/>
                      <a:ext cx="4023538" cy="3528392"/>
                      <a:chOff x="8803" y="-51066"/>
                      <a:chExt cx="8878255" cy="7102508"/>
                    </a:xfrm>
                  </p:grpSpPr>
                  <p:grpSp>
                    <p:nvGrpSpPr>
                      <p:cNvPr id="31" name="Group 30"/>
                      <p:cNvGrpSpPr/>
                      <p:nvPr/>
                    </p:nvGrpSpPr>
                    <p:grpSpPr>
                      <a:xfrm>
                        <a:off x="8803" y="-51066"/>
                        <a:ext cx="8878255" cy="7102508"/>
                        <a:chOff x="8803" y="-51066"/>
                        <a:chExt cx="8878255" cy="7102508"/>
                      </a:xfrm>
                    </p:grpSpPr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8803" y="-51066"/>
                          <a:ext cx="8878255" cy="7102508"/>
                          <a:chOff x="8803" y="-51066"/>
                          <a:chExt cx="8878255" cy="7102508"/>
                        </a:xfrm>
                      </p:grpSpPr>
                      <p:pic>
                        <p:nvPicPr>
                          <p:cNvPr id="36" name="Picture 3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48742" y="-51066"/>
                            <a:ext cx="1929748" cy="2442997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</p:pic>
                      <p:pic>
                        <p:nvPicPr>
                          <p:cNvPr id="37" name="Picture 3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803195" y="189209"/>
                            <a:ext cx="2649520" cy="1763226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8" name="Picture 3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146424" y="3837691"/>
                            <a:ext cx="1636211" cy="163908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9" name="Picture 3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488769" y="5534289"/>
                            <a:ext cx="1517153" cy="151715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0" name="Picture 3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803" y="3686208"/>
                            <a:ext cx="3146032" cy="1190997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1" name="Picture 4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 rot="852187">
                            <a:off x="5651724" y="376042"/>
                            <a:ext cx="2523639" cy="1286454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softEdge rad="112500"/>
                          </a:effectLst>
                        </p:spPr>
                      </p:pic>
                      <p:pic>
                        <p:nvPicPr>
                          <p:cNvPr id="42" name="Picture 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702169" y="2265784"/>
                            <a:ext cx="1184889" cy="99648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3" name="Picture 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253184" y="2947483"/>
                            <a:ext cx="1422690" cy="79292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4" name="Picture 4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735664" y="5431576"/>
                            <a:ext cx="1885897" cy="1185019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5" name="Picture 4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791974" y="5633623"/>
                            <a:ext cx="1485330" cy="1127921"/>
                          </a:xfrm>
                          <a:prstGeom prst="rect">
                            <a:avLst/>
                          </a:prstGeom>
                        </p:spPr>
                      </p:pic>
                      <p:cxnSp>
                        <p:nvCxnSpPr>
                          <p:cNvPr id="46" name="Straight Arrow Connector 45"/>
                          <p:cNvCxnSpPr/>
                          <p:nvPr/>
                        </p:nvCxnSpPr>
                        <p:spPr>
                          <a:xfrm>
                            <a:off x="2291066" y="1339257"/>
                            <a:ext cx="831233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Straight Arrow Connector 46"/>
                          <p:cNvCxnSpPr/>
                          <p:nvPr/>
                        </p:nvCxnSpPr>
                        <p:spPr>
                          <a:xfrm flipV="1">
                            <a:off x="4841973" y="476672"/>
                            <a:ext cx="864096" cy="432048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Straight Arrow Connector 47"/>
                          <p:cNvCxnSpPr>
                            <a:stCxn id="43" idx="3"/>
                          </p:cNvCxnSpPr>
                          <p:nvPr/>
                        </p:nvCxnSpPr>
                        <p:spPr>
                          <a:xfrm flipH="1">
                            <a:off x="8447366" y="3343944"/>
                            <a:ext cx="228508" cy="595678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9" name="Straight Arrow Connector 48"/>
                          <p:cNvCxnSpPr/>
                          <p:nvPr/>
                        </p:nvCxnSpPr>
                        <p:spPr>
                          <a:xfrm>
                            <a:off x="8181514" y="1325795"/>
                            <a:ext cx="86150" cy="810096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Straight Arrow Connector 49"/>
                          <p:cNvCxnSpPr/>
                          <p:nvPr/>
                        </p:nvCxnSpPr>
                        <p:spPr>
                          <a:xfrm flipH="1">
                            <a:off x="2964469" y="6616595"/>
                            <a:ext cx="837134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1" name="Straight Arrow Connector 50"/>
                          <p:cNvCxnSpPr/>
                          <p:nvPr/>
                        </p:nvCxnSpPr>
                        <p:spPr>
                          <a:xfrm flipH="1">
                            <a:off x="5274021" y="6440397"/>
                            <a:ext cx="892347" cy="3124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2" name="Straight Arrow Connector 51"/>
                          <p:cNvCxnSpPr/>
                          <p:nvPr/>
                        </p:nvCxnSpPr>
                        <p:spPr>
                          <a:xfrm flipH="1">
                            <a:off x="7613425" y="5325060"/>
                            <a:ext cx="457200" cy="64545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Straight Arrow Connector 52"/>
                          <p:cNvCxnSpPr/>
                          <p:nvPr/>
                        </p:nvCxnSpPr>
                        <p:spPr>
                          <a:xfrm flipH="1" flipV="1">
                            <a:off x="1209120" y="4942727"/>
                            <a:ext cx="559295" cy="659224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 rot="18678617">
                          <a:off x="6457950" y="3696928"/>
                          <a:ext cx="1494285" cy="9569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NZ" sz="1100" b="1" dirty="0" smtClean="0">
                              <a:solidFill>
                                <a:srgbClr val="FF0000"/>
                              </a:solidFill>
                            </a:rPr>
                            <a:t>30 w d</a:t>
                          </a:r>
                        </a:p>
                        <a:p>
                          <a:r>
                            <a:rPr lang="en-NZ" sz="1100" b="1" dirty="0" smtClean="0">
                              <a:solidFill>
                                <a:srgbClr val="FF0000"/>
                              </a:solidFill>
                            </a:rPr>
                            <a:t>30 w d</a:t>
                          </a:r>
                          <a:endParaRPr lang="en-NZ" sz="1100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 flipH="1">
                        <a:off x="5680086" y="5070108"/>
                        <a:ext cx="761436" cy="81332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>
                        <a:off x="5612347" y="5129189"/>
                        <a:ext cx="954163" cy="65952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flipH="1" flipV="1">
                      <a:off x="4509109" y="334182"/>
                      <a:ext cx="62892" cy="6191162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6525094" y="1710608"/>
                    <a:ext cx="9670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NZ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rapid</a:t>
                    </a:r>
                    <a:endParaRPr lang="en-NZ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1662036" y="1746602"/>
                  <a:ext cx="14693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12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Full-assessment</a:t>
                  </a:r>
                  <a:endParaRPr lang="en-NZ" sz="105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3354964" y="163972"/>
            <a:ext cx="20335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mi-NZ" b="1" dirty="0" smtClean="0">
                <a:solidFill>
                  <a:srgbClr val="FF0000"/>
                </a:solidFill>
              </a:rPr>
              <a:t>Develop a GMO</a:t>
            </a:r>
            <a:endParaRPr lang="en-N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GMO </a:t>
            </a:r>
            <a:r>
              <a:rPr lang="en-NZ" dirty="0"/>
              <a:t>field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NZ" sz="1800" b="1" dirty="0" smtClean="0"/>
              <a:t>GM pine trees: </a:t>
            </a:r>
            <a:endParaRPr lang="en-NZ" sz="1800" b="1" dirty="0"/>
          </a:p>
          <a:p>
            <a:r>
              <a:rPr lang="en-NZ" sz="1800" dirty="0" smtClean="0"/>
              <a:t>To </a:t>
            </a:r>
            <a:r>
              <a:rPr lang="en-NZ" sz="1800" dirty="0"/>
              <a:t>field test in containment </a:t>
            </a:r>
            <a:r>
              <a:rPr lang="en-NZ" sz="1800" dirty="0" smtClean="0"/>
              <a:t>pine trees with </a:t>
            </a:r>
            <a:r>
              <a:rPr lang="en-NZ" sz="1800" dirty="0"/>
              <a:t>genetic modifications to alter plant growth/biomass acquisition, reproductive development, herbicide tolerance, utilisable biomass, wood density and dimensional stability </a:t>
            </a:r>
            <a:r>
              <a:rPr lang="en-NZ" dirty="0"/>
              <a:t>	</a:t>
            </a:r>
          </a:p>
          <a:p>
            <a:endParaRPr lang="en-NZ" dirty="0" smtClean="0"/>
          </a:p>
          <a:p>
            <a:r>
              <a:rPr lang="mi-N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 cattle:</a:t>
            </a:r>
          </a:p>
          <a:p>
            <a:r>
              <a:rPr lang="en-NZ" sz="1800" dirty="0"/>
              <a:t>T</a:t>
            </a:r>
            <a:r>
              <a:rPr lang="en-NZ" sz="1800" dirty="0" smtClean="0"/>
              <a:t>o </a:t>
            </a:r>
            <a:r>
              <a:rPr lang="en-NZ" sz="1800" dirty="0"/>
              <a:t>field </a:t>
            </a:r>
            <a:r>
              <a:rPr lang="en-NZ" sz="1800" dirty="0" smtClean="0"/>
              <a:t>test </a:t>
            </a:r>
            <a:r>
              <a:rPr lang="en-NZ" sz="1800" dirty="0"/>
              <a:t>genetically modified cattle with extra bovine genes, the insertion of the human myelin basic protein gene, and the deletion of the bovine β-</a:t>
            </a:r>
            <a:r>
              <a:rPr lang="en-NZ" sz="1800" dirty="0" err="1"/>
              <a:t>lactoglobulin</a:t>
            </a:r>
            <a:r>
              <a:rPr lang="en-NZ" sz="1800" dirty="0"/>
              <a:t> gene. Genes will be expressed in the milk of the cattle. 	</a:t>
            </a:r>
          </a:p>
          <a:p>
            <a:endParaRPr lang="en-N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2" y="2663126"/>
            <a:ext cx="1142658" cy="9187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7207" y="188640"/>
            <a:ext cx="8677070" cy="6539886"/>
            <a:chOff x="209988" y="189209"/>
            <a:chExt cx="8677070" cy="6539886"/>
          </a:xfrm>
        </p:grpSpPr>
        <p:grpSp>
          <p:nvGrpSpPr>
            <p:cNvPr id="49" name="Group 48"/>
            <p:cNvGrpSpPr/>
            <p:nvPr/>
          </p:nvGrpSpPr>
          <p:grpSpPr>
            <a:xfrm>
              <a:off x="209988" y="189209"/>
              <a:ext cx="8677070" cy="6539886"/>
              <a:chOff x="209988" y="189209"/>
              <a:chExt cx="8677070" cy="653988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796" y="189209"/>
                <a:ext cx="1317744" cy="1668221"/>
              </a:xfrm>
              <a:prstGeom prst="rect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1762" y="197924"/>
                <a:ext cx="2116898" cy="14087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0735" y="4152553"/>
                <a:ext cx="1321900" cy="132421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6691" y="5509864"/>
                <a:ext cx="1219231" cy="121923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37927">
                <a:off x="209988" y="4075862"/>
                <a:ext cx="2437766" cy="92286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2187">
                <a:off x="5321639" y="266669"/>
                <a:ext cx="2523639" cy="12864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2169" y="2265784"/>
                <a:ext cx="1184889" cy="9964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782364"/>
                <a:ext cx="1422690" cy="79292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109" y="5488193"/>
                <a:ext cx="1431452" cy="89946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4533" y="4016430"/>
                <a:ext cx="963110" cy="731362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>
              <a:xfrm>
                <a:off x="1704667" y="1029611"/>
                <a:ext cx="831233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4383220" y="597563"/>
                <a:ext cx="864096" cy="43204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8374617" y="3341336"/>
                <a:ext cx="228508" cy="59567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05464" y="1766377"/>
                <a:ext cx="486326" cy="70672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944275" y="5970519"/>
                <a:ext cx="80669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6829037" y="4689881"/>
                <a:ext cx="568305" cy="25938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7613425" y="5325060"/>
                <a:ext cx="457200" cy="64545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190924" y="3639175"/>
                <a:ext cx="165505" cy="48405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 rot="20366286">
              <a:off x="2819976" y="4860308"/>
              <a:ext cx="286206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Public health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Society/community values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Maori </a:t>
              </a:r>
              <a:r>
                <a:rPr lang="en-NZ" sz="1100" dirty="0" smtClean="0">
                  <a:solidFill>
                    <a:srgbClr val="0070C0"/>
                  </a:solidFill>
                  <a:latin typeface="+mn-lt"/>
                </a:rPr>
                <a:t>and their </a:t>
              </a: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culture and traditions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Environment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Economy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5951752" y="5324491"/>
            <a:ext cx="1737074" cy="1105806"/>
          </a:xfrm>
          <a:custGeom>
            <a:avLst/>
            <a:gdLst>
              <a:gd name="connsiteX0" fmla="*/ 1956619 w 2251587"/>
              <a:gd name="connsiteY0" fmla="*/ 1455174 h 1504336"/>
              <a:gd name="connsiteX1" fmla="*/ 1907458 w 2251587"/>
              <a:gd name="connsiteY1" fmla="*/ 1465007 h 1504336"/>
              <a:gd name="connsiteX2" fmla="*/ 1848464 w 2251587"/>
              <a:gd name="connsiteY2" fmla="*/ 1474839 h 1504336"/>
              <a:gd name="connsiteX3" fmla="*/ 1809135 w 2251587"/>
              <a:gd name="connsiteY3" fmla="*/ 1484671 h 1504336"/>
              <a:gd name="connsiteX4" fmla="*/ 1602658 w 2251587"/>
              <a:gd name="connsiteY4" fmla="*/ 1504336 h 1504336"/>
              <a:gd name="connsiteX5" fmla="*/ 1219200 w 2251587"/>
              <a:gd name="connsiteY5" fmla="*/ 1494504 h 1504336"/>
              <a:gd name="connsiteX6" fmla="*/ 1170038 w 2251587"/>
              <a:gd name="connsiteY6" fmla="*/ 1484671 h 1504336"/>
              <a:gd name="connsiteX7" fmla="*/ 1081548 w 2251587"/>
              <a:gd name="connsiteY7" fmla="*/ 1474839 h 1504336"/>
              <a:gd name="connsiteX8" fmla="*/ 1022555 w 2251587"/>
              <a:gd name="connsiteY8" fmla="*/ 1445342 h 1504336"/>
              <a:gd name="connsiteX9" fmla="*/ 1002890 w 2251587"/>
              <a:gd name="connsiteY9" fmla="*/ 1415845 h 1504336"/>
              <a:gd name="connsiteX10" fmla="*/ 973393 w 2251587"/>
              <a:gd name="connsiteY10" fmla="*/ 1396181 h 1504336"/>
              <a:gd name="connsiteX11" fmla="*/ 934064 w 2251587"/>
              <a:gd name="connsiteY11" fmla="*/ 1366684 h 1504336"/>
              <a:gd name="connsiteX12" fmla="*/ 855406 w 2251587"/>
              <a:gd name="connsiteY12" fmla="*/ 1278194 h 1504336"/>
              <a:gd name="connsiteX13" fmla="*/ 825909 w 2251587"/>
              <a:gd name="connsiteY13" fmla="*/ 1209368 h 1504336"/>
              <a:gd name="connsiteX14" fmla="*/ 806245 w 2251587"/>
              <a:gd name="connsiteY14" fmla="*/ 1150374 h 1504336"/>
              <a:gd name="connsiteX15" fmla="*/ 786580 w 2251587"/>
              <a:gd name="connsiteY15" fmla="*/ 1111045 h 1504336"/>
              <a:gd name="connsiteX16" fmla="*/ 776748 w 2251587"/>
              <a:gd name="connsiteY16" fmla="*/ 1081549 h 1504336"/>
              <a:gd name="connsiteX17" fmla="*/ 727587 w 2251587"/>
              <a:gd name="connsiteY17" fmla="*/ 1012723 h 1504336"/>
              <a:gd name="connsiteX18" fmla="*/ 698090 w 2251587"/>
              <a:gd name="connsiteY18" fmla="*/ 993058 h 1504336"/>
              <a:gd name="connsiteX19" fmla="*/ 668593 w 2251587"/>
              <a:gd name="connsiteY19" fmla="*/ 963562 h 1504336"/>
              <a:gd name="connsiteX20" fmla="*/ 629264 w 2251587"/>
              <a:gd name="connsiteY20" fmla="*/ 943897 h 1504336"/>
              <a:gd name="connsiteX21" fmla="*/ 580103 w 2251587"/>
              <a:gd name="connsiteY21" fmla="*/ 904568 h 1504336"/>
              <a:gd name="connsiteX22" fmla="*/ 521109 w 2251587"/>
              <a:gd name="connsiteY22" fmla="*/ 884904 h 1504336"/>
              <a:gd name="connsiteX23" fmla="*/ 393290 w 2251587"/>
              <a:gd name="connsiteY23" fmla="*/ 855407 h 1504336"/>
              <a:gd name="connsiteX24" fmla="*/ 324464 w 2251587"/>
              <a:gd name="connsiteY24" fmla="*/ 845574 h 1504336"/>
              <a:gd name="connsiteX25" fmla="*/ 294967 w 2251587"/>
              <a:gd name="connsiteY25" fmla="*/ 835742 h 1504336"/>
              <a:gd name="connsiteX26" fmla="*/ 226142 w 2251587"/>
              <a:gd name="connsiteY26" fmla="*/ 825910 h 1504336"/>
              <a:gd name="connsiteX27" fmla="*/ 196645 w 2251587"/>
              <a:gd name="connsiteY27" fmla="*/ 806245 h 1504336"/>
              <a:gd name="connsiteX28" fmla="*/ 147484 w 2251587"/>
              <a:gd name="connsiteY28" fmla="*/ 766916 h 1504336"/>
              <a:gd name="connsiteX29" fmla="*/ 88490 w 2251587"/>
              <a:gd name="connsiteY29" fmla="*/ 727587 h 1504336"/>
              <a:gd name="connsiteX30" fmla="*/ 39329 w 2251587"/>
              <a:gd name="connsiteY30" fmla="*/ 668594 h 1504336"/>
              <a:gd name="connsiteX31" fmla="*/ 0 w 2251587"/>
              <a:gd name="connsiteY31" fmla="*/ 589936 h 1504336"/>
              <a:gd name="connsiteX32" fmla="*/ 9832 w 2251587"/>
              <a:gd name="connsiteY32" fmla="*/ 314633 h 1504336"/>
              <a:gd name="connsiteX33" fmla="*/ 39329 w 2251587"/>
              <a:gd name="connsiteY33" fmla="*/ 245807 h 1504336"/>
              <a:gd name="connsiteX34" fmla="*/ 58993 w 2251587"/>
              <a:gd name="connsiteY34" fmla="*/ 206478 h 1504336"/>
              <a:gd name="connsiteX35" fmla="*/ 137651 w 2251587"/>
              <a:gd name="connsiteY35" fmla="*/ 117987 h 1504336"/>
              <a:gd name="connsiteX36" fmla="*/ 157316 w 2251587"/>
              <a:gd name="connsiteY36" fmla="*/ 88491 h 1504336"/>
              <a:gd name="connsiteX37" fmla="*/ 226142 w 2251587"/>
              <a:gd name="connsiteY37" fmla="*/ 49162 h 1504336"/>
              <a:gd name="connsiteX38" fmla="*/ 285135 w 2251587"/>
              <a:gd name="connsiteY38" fmla="*/ 9833 h 1504336"/>
              <a:gd name="connsiteX39" fmla="*/ 353961 w 2251587"/>
              <a:gd name="connsiteY39" fmla="*/ 0 h 1504336"/>
              <a:gd name="connsiteX40" fmla="*/ 727587 w 2251587"/>
              <a:gd name="connsiteY40" fmla="*/ 9833 h 1504336"/>
              <a:gd name="connsiteX41" fmla="*/ 796413 w 2251587"/>
              <a:gd name="connsiteY41" fmla="*/ 58994 h 1504336"/>
              <a:gd name="connsiteX42" fmla="*/ 855406 w 2251587"/>
              <a:gd name="connsiteY42" fmla="*/ 98323 h 1504336"/>
              <a:gd name="connsiteX43" fmla="*/ 934064 w 2251587"/>
              <a:gd name="connsiteY43" fmla="*/ 137652 h 1504336"/>
              <a:gd name="connsiteX44" fmla="*/ 1012722 w 2251587"/>
              <a:gd name="connsiteY44" fmla="*/ 186813 h 1504336"/>
              <a:gd name="connsiteX45" fmla="*/ 1032387 w 2251587"/>
              <a:gd name="connsiteY45" fmla="*/ 226142 h 1504336"/>
              <a:gd name="connsiteX46" fmla="*/ 1042219 w 2251587"/>
              <a:gd name="connsiteY46" fmla="*/ 255639 h 1504336"/>
              <a:gd name="connsiteX47" fmla="*/ 1061884 w 2251587"/>
              <a:gd name="connsiteY47" fmla="*/ 285136 h 1504336"/>
              <a:gd name="connsiteX48" fmla="*/ 1081548 w 2251587"/>
              <a:gd name="connsiteY48" fmla="*/ 353962 h 1504336"/>
              <a:gd name="connsiteX49" fmla="*/ 1101213 w 2251587"/>
              <a:gd name="connsiteY49" fmla="*/ 432620 h 1504336"/>
              <a:gd name="connsiteX50" fmla="*/ 1170038 w 2251587"/>
              <a:gd name="connsiteY50" fmla="*/ 511278 h 1504336"/>
              <a:gd name="connsiteX51" fmla="*/ 1199535 w 2251587"/>
              <a:gd name="connsiteY51" fmla="*/ 521110 h 1504336"/>
              <a:gd name="connsiteX52" fmla="*/ 1288026 w 2251587"/>
              <a:gd name="connsiteY52" fmla="*/ 530942 h 1504336"/>
              <a:gd name="connsiteX53" fmla="*/ 1651819 w 2251587"/>
              <a:gd name="connsiteY53" fmla="*/ 521110 h 1504336"/>
              <a:gd name="connsiteX54" fmla="*/ 1691148 w 2251587"/>
              <a:gd name="connsiteY54" fmla="*/ 501445 h 1504336"/>
              <a:gd name="connsiteX55" fmla="*/ 1720645 w 2251587"/>
              <a:gd name="connsiteY55" fmla="*/ 491613 h 1504336"/>
              <a:gd name="connsiteX56" fmla="*/ 1769806 w 2251587"/>
              <a:gd name="connsiteY56" fmla="*/ 432620 h 1504336"/>
              <a:gd name="connsiteX57" fmla="*/ 1789471 w 2251587"/>
              <a:gd name="connsiteY57" fmla="*/ 403123 h 1504336"/>
              <a:gd name="connsiteX58" fmla="*/ 1877961 w 2251587"/>
              <a:gd name="connsiteY58" fmla="*/ 334297 h 1504336"/>
              <a:gd name="connsiteX59" fmla="*/ 1907458 w 2251587"/>
              <a:gd name="connsiteY59" fmla="*/ 324465 h 1504336"/>
              <a:gd name="connsiteX60" fmla="*/ 1936955 w 2251587"/>
              <a:gd name="connsiteY60" fmla="*/ 304800 h 1504336"/>
              <a:gd name="connsiteX61" fmla="*/ 2064774 w 2251587"/>
              <a:gd name="connsiteY61" fmla="*/ 314633 h 1504336"/>
              <a:gd name="connsiteX62" fmla="*/ 2153264 w 2251587"/>
              <a:gd name="connsiteY62" fmla="*/ 363794 h 1504336"/>
              <a:gd name="connsiteX63" fmla="*/ 2182761 w 2251587"/>
              <a:gd name="connsiteY63" fmla="*/ 393291 h 1504336"/>
              <a:gd name="connsiteX64" fmla="*/ 2222090 w 2251587"/>
              <a:gd name="connsiteY64" fmla="*/ 452284 h 1504336"/>
              <a:gd name="connsiteX65" fmla="*/ 2231922 w 2251587"/>
              <a:gd name="connsiteY65" fmla="*/ 501445 h 1504336"/>
              <a:gd name="connsiteX66" fmla="*/ 2212258 w 2251587"/>
              <a:gd name="connsiteY66" fmla="*/ 648929 h 1504336"/>
              <a:gd name="connsiteX67" fmla="*/ 2182761 w 2251587"/>
              <a:gd name="connsiteY67" fmla="*/ 747252 h 1504336"/>
              <a:gd name="connsiteX68" fmla="*/ 2143432 w 2251587"/>
              <a:gd name="connsiteY68" fmla="*/ 816078 h 1504336"/>
              <a:gd name="connsiteX69" fmla="*/ 2143432 w 2251587"/>
              <a:gd name="connsiteY69" fmla="*/ 1012723 h 1504336"/>
              <a:gd name="connsiteX70" fmla="*/ 2153264 w 2251587"/>
              <a:gd name="connsiteY70" fmla="*/ 1042220 h 1504336"/>
              <a:gd name="connsiteX71" fmla="*/ 2172929 w 2251587"/>
              <a:gd name="connsiteY71" fmla="*/ 1091381 h 1504336"/>
              <a:gd name="connsiteX72" fmla="*/ 2202426 w 2251587"/>
              <a:gd name="connsiteY72" fmla="*/ 1150374 h 1504336"/>
              <a:gd name="connsiteX73" fmla="*/ 2222090 w 2251587"/>
              <a:gd name="connsiteY73" fmla="*/ 1199536 h 1504336"/>
              <a:gd name="connsiteX74" fmla="*/ 2251587 w 2251587"/>
              <a:gd name="connsiteY74" fmla="*/ 1268362 h 1504336"/>
              <a:gd name="connsiteX75" fmla="*/ 2241755 w 2251587"/>
              <a:gd name="connsiteY75" fmla="*/ 1396181 h 1504336"/>
              <a:gd name="connsiteX76" fmla="*/ 2153264 w 2251587"/>
              <a:gd name="connsiteY76" fmla="*/ 1435510 h 1504336"/>
              <a:gd name="connsiteX77" fmla="*/ 2123767 w 2251587"/>
              <a:gd name="connsiteY77" fmla="*/ 1445342 h 1504336"/>
              <a:gd name="connsiteX78" fmla="*/ 2035277 w 2251587"/>
              <a:gd name="connsiteY78" fmla="*/ 1455174 h 1504336"/>
              <a:gd name="connsiteX79" fmla="*/ 1956619 w 2251587"/>
              <a:gd name="connsiteY79" fmla="*/ 1465007 h 1504336"/>
              <a:gd name="connsiteX80" fmla="*/ 1907458 w 2251587"/>
              <a:gd name="connsiteY80" fmla="*/ 1474839 h 150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51587" h="1504336">
                <a:moveTo>
                  <a:pt x="1956619" y="1455174"/>
                </a:moveTo>
                <a:lnTo>
                  <a:pt x="1907458" y="1465007"/>
                </a:lnTo>
                <a:cubicBezTo>
                  <a:pt x="1887844" y="1468573"/>
                  <a:pt x="1868013" y="1470929"/>
                  <a:pt x="1848464" y="1474839"/>
                </a:cubicBezTo>
                <a:cubicBezTo>
                  <a:pt x="1835213" y="1477489"/>
                  <a:pt x="1822552" y="1483061"/>
                  <a:pt x="1809135" y="1484671"/>
                </a:cubicBezTo>
                <a:cubicBezTo>
                  <a:pt x="1740490" y="1492908"/>
                  <a:pt x="1602658" y="1504336"/>
                  <a:pt x="1602658" y="1504336"/>
                </a:cubicBezTo>
                <a:lnTo>
                  <a:pt x="1219200" y="1494504"/>
                </a:lnTo>
                <a:cubicBezTo>
                  <a:pt x="1202505" y="1493745"/>
                  <a:pt x="1186582" y="1487034"/>
                  <a:pt x="1170038" y="1484671"/>
                </a:cubicBezTo>
                <a:cubicBezTo>
                  <a:pt x="1140658" y="1480474"/>
                  <a:pt x="1111045" y="1478116"/>
                  <a:pt x="1081548" y="1474839"/>
                </a:cubicBezTo>
                <a:cubicBezTo>
                  <a:pt x="1057556" y="1466842"/>
                  <a:pt x="1041616" y="1464404"/>
                  <a:pt x="1022555" y="1445342"/>
                </a:cubicBezTo>
                <a:cubicBezTo>
                  <a:pt x="1014199" y="1436986"/>
                  <a:pt x="1011246" y="1424201"/>
                  <a:pt x="1002890" y="1415845"/>
                </a:cubicBezTo>
                <a:cubicBezTo>
                  <a:pt x="994534" y="1407489"/>
                  <a:pt x="983009" y="1403049"/>
                  <a:pt x="973393" y="1396181"/>
                </a:cubicBezTo>
                <a:cubicBezTo>
                  <a:pt x="960058" y="1386656"/>
                  <a:pt x="946244" y="1377646"/>
                  <a:pt x="934064" y="1366684"/>
                </a:cubicBezTo>
                <a:cubicBezTo>
                  <a:pt x="877940" y="1316172"/>
                  <a:pt x="885727" y="1323675"/>
                  <a:pt x="855406" y="1278194"/>
                </a:cubicBezTo>
                <a:cubicBezTo>
                  <a:pt x="823757" y="1183245"/>
                  <a:pt x="874508" y="1330866"/>
                  <a:pt x="825909" y="1209368"/>
                </a:cubicBezTo>
                <a:cubicBezTo>
                  <a:pt x="818211" y="1190122"/>
                  <a:pt x="812800" y="1170039"/>
                  <a:pt x="806245" y="1150374"/>
                </a:cubicBezTo>
                <a:cubicBezTo>
                  <a:pt x="801610" y="1136469"/>
                  <a:pt x="792354" y="1124517"/>
                  <a:pt x="786580" y="1111045"/>
                </a:cubicBezTo>
                <a:cubicBezTo>
                  <a:pt x="782497" y="1101519"/>
                  <a:pt x="781383" y="1090819"/>
                  <a:pt x="776748" y="1081549"/>
                </a:cubicBezTo>
                <a:cubicBezTo>
                  <a:pt x="771164" y="1070381"/>
                  <a:pt x="732043" y="1017179"/>
                  <a:pt x="727587" y="1012723"/>
                </a:cubicBezTo>
                <a:cubicBezTo>
                  <a:pt x="719231" y="1004367"/>
                  <a:pt x="707168" y="1000623"/>
                  <a:pt x="698090" y="993058"/>
                </a:cubicBezTo>
                <a:cubicBezTo>
                  <a:pt x="687408" y="984156"/>
                  <a:pt x="679908" y="971644"/>
                  <a:pt x="668593" y="963562"/>
                </a:cubicBezTo>
                <a:cubicBezTo>
                  <a:pt x="656666" y="955043"/>
                  <a:pt x="641459" y="952027"/>
                  <a:pt x="629264" y="943897"/>
                </a:cubicBezTo>
                <a:cubicBezTo>
                  <a:pt x="611803" y="932256"/>
                  <a:pt x="598526" y="914617"/>
                  <a:pt x="580103" y="904568"/>
                </a:cubicBezTo>
                <a:cubicBezTo>
                  <a:pt x="561906" y="894642"/>
                  <a:pt x="541218" y="889931"/>
                  <a:pt x="521109" y="884904"/>
                </a:cubicBezTo>
                <a:cubicBezTo>
                  <a:pt x="475170" y="873419"/>
                  <a:pt x="438696" y="862975"/>
                  <a:pt x="393290" y="855407"/>
                </a:cubicBezTo>
                <a:cubicBezTo>
                  <a:pt x="370430" y="851597"/>
                  <a:pt x="347406" y="848852"/>
                  <a:pt x="324464" y="845574"/>
                </a:cubicBezTo>
                <a:cubicBezTo>
                  <a:pt x="314632" y="842297"/>
                  <a:pt x="305130" y="837775"/>
                  <a:pt x="294967" y="835742"/>
                </a:cubicBezTo>
                <a:cubicBezTo>
                  <a:pt x="272242" y="831197"/>
                  <a:pt x="248339" y="832569"/>
                  <a:pt x="226142" y="825910"/>
                </a:cubicBezTo>
                <a:cubicBezTo>
                  <a:pt x="214823" y="822514"/>
                  <a:pt x="206099" y="813335"/>
                  <a:pt x="196645" y="806245"/>
                </a:cubicBezTo>
                <a:cubicBezTo>
                  <a:pt x="179857" y="793654"/>
                  <a:pt x="164456" y="779259"/>
                  <a:pt x="147484" y="766916"/>
                </a:cubicBezTo>
                <a:cubicBezTo>
                  <a:pt x="128370" y="753015"/>
                  <a:pt x="105202" y="744298"/>
                  <a:pt x="88490" y="727587"/>
                </a:cubicBezTo>
                <a:cubicBezTo>
                  <a:pt x="63521" y="702618"/>
                  <a:pt x="55757" y="698712"/>
                  <a:pt x="39329" y="668594"/>
                </a:cubicBezTo>
                <a:cubicBezTo>
                  <a:pt x="25292" y="642859"/>
                  <a:pt x="0" y="589936"/>
                  <a:pt x="0" y="589936"/>
                </a:cubicBezTo>
                <a:cubicBezTo>
                  <a:pt x="3277" y="498168"/>
                  <a:pt x="4104" y="406280"/>
                  <a:pt x="9832" y="314633"/>
                </a:cubicBezTo>
                <a:cubicBezTo>
                  <a:pt x="12382" y="273833"/>
                  <a:pt x="21043" y="277808"/>
                  <a:pt x="39329" y="245807"/>
                </a:cubicBezTo>
                <a:cubicBezTo>
                  <a:pt x="46601" y="233081"/>
                  <a:pt x="50863" y="218673"/>
                  <a:pt x="58993" y="206478"/>
                </a:cubicBezTo>
                <a:cubicBezTo>
                  <a:pt x="102374" y="141405"/>
                  <a:pt x="90135" y="173422"/>
                  <a:pt x="137651" y="117987"/>
                </a:cubicBezTo>
                <a:cubicBezTo>
                  <a:pt x="145341" y="109015"/>
                  <a:pt x="148960" y="96847"/>
                  <a:pt x="157316" y="88491"/>
                </a:cubicBezTo>
                <a:cubicBezTo>
                  <a:pt x="187080" y="58727"/>
                  <a:pt x="192392" y="60412"/>
                  <a:pt x="226142" y="49162"/>
                </a:cubicBezTo>
                <a:cubicBezTo>
                  <a:pt x="245806" y="36052"/>
                  <a:pt x="263077" y="18317"/>
                  <a:pt x="285135" y="9833"/>
                </a:cubicBezTo>
                <a:cubicBezTo>
                  <a:pt x="306765" y="1514"/>
                  <a:pt x="330786" y="0"/>
                  <a:pt x="353961" y="0"/>
                </a:cubicBezTo>
                <a:cubicBezTo>
                  <a:pt x="478546" y="0"/>
                  <a:pt x="603045" y="6555"/>
                  <a:pt x="727587" y="9833"/>
                </a:cubicBezTo>
                <a:cubicBezTo>
                  <a:pt x="823440" y="73733"/>
                  <a:pt x="674519" y="-26332"/>
                  <a:pt x="796413" y="58994"/>
                </a:cubicBezTo>
                <a:cubicBezTo>
                  <a:pt x="815774" y="72547"/>
                  <a:pt x="834267" y="87754"/>
                  <a:pt x="855406" y="98323"/>
                </a:cubicBezTo>
                <a:cubicBezTo>
                  <a:pt x="881625" y="111433"/>
                  <a:pt x="910613" y="120063"/>
                  <a:pt x="934064" y="137652"/>
                </a:cubicBezTo>
                <a:cubicBezTo>
                  <a:pt x="985119" y="175943"/>
                  <a:pt x="958736" y="159821"/>
                  <a:pt x="1012722" y="186813"/>
                </a:cubicBezTo>
                <a:cubicBezTo>
                  <a:pt x="1019277" y="199923"/>
                  <a:pt x="1026613" y="212670"/>
                  <a:pt x="1032387" y="226142"/>
                </a:cubicBezTo>
                <a:cubicBezTo>
                  <a:pt x="1036470" y="235668"/>
                  <a:pt x="1037584" y="246369"/>
                  <a:pt x="1042219" y="255639"/>
                </a:cubicBezTo>
                <a:cubicBezTo>
                  <a:pt x="1047504" y="266208"/>
                  <a:pt x="1055329" y="275304"/>
                  <a:pt x="1061884" y="285136"/>
                </a:cubicBezTo>
                <a:cubicBezTo>
                  <a:pt x="1072833" y="317984"/>
                  <a:pt x="1073318" y="316924"/>
                  <a:pt x="1081548" y="353962"/>
                </a:cubicBezTo>
                <a:cubicBezTo>
                  <a:pt x="1084778" y="368496"/>
                  <a:pt x="1091450" y="415047"/>
                  <a:pt x="1101213" y="432620"/>
                </a:cubicBezTo>
                <a:cubicBezTo>
                  <a:pt x="1123901" y="473458"/>
                  <a:pt x="1132476" y="492497"/>
                  <a:pt x="1170038" y="511278"/>
                </a:cubicBezTo>
                <a:cubicBezTo>
                  <a:pt x="1179308" y="515913"/>
                  <a:pt x="1189312" y="519406"/>
                  <a:pt x="1199535" y="521110"/>
                </a:cubicBezTo>
                <a:cubicBezTo>
                  <a:pt x="1228810" y="525989"/>
                  <a:pt x="1258529" y="527665"/>
                  <a:pt x="1288026" y="530942"/>
                </a:cubicBezTo>
                <a:cubicBezTo>
                  <a:pt x="1409290" y="527665"/>
                  <a:pt x="1530834" y="529963"/>
                  <a:pt x="1651819" y="521110"/>
                </a:cubicBezTo>
                <a:cubicBezTo>
                  <a:pt x="1666437" y="520040"/>
                  <a:pt x="1677676" y="507219"/>
                  <a:pt x="1691148" y="501445"/>
                </a:cubicBezTo>
                <a:cubicBezTo>
                  <a:pt x="1700674" y="497362"/>
                  <a:pt x="1710813" y="494890"/>
                  <a:pt x="1720645" y="491613"/>
                </a:cubicBezTo>
                <a:cubicBezTo>
                  <a:pt x="1769463" y="418384"/>
                  <a:pt x="1706724" y="508317"/>
                  <a:pt x="1769806" y="432620"/>
                </a:cubicBezTo>
                <a:cubicBezTo>
                  <a:pt x="1777371" y="423542"/>
                  <a:pt x="1781906" y="412201"/>
                  <a:pt x="1789471" y="403123"/>
                </a:cubicBezTo>
                <a:cubicBezTo>
                  <a:pt x="1809049" y="379629"/>
                  <a:pt x="1852659" y="342731"/>
                  <a:pt x="1877961" y="334297"/>
                </a:cubicBezTo>
                <a:lnTo>
                  <a:pt x="1907458" y="324465"/>
                </a:lnTo>
                <a:cubicBezTo>
                  <a:pt x="1917290" y="317910"/>
                  <a:pt x="1925161" y="305537"/>
                  <a:pt x="1936955" y="304800"/>
                </a:cubicBezTo>
                <a:cubicBezTo>
                  <a:pt x="1979604" y="302135"/>
                  <a:pt x="2022692" y="307207"/>
                  <a:pt x="2064774" y="314633"/>
                </a:cubicBezTo>
                <a:cubicBezTo>
                  <a:pt x="2076988" y="316788"/>
                  <a:pt x="2149175" y="360727"/>
                  <a:pt x="2153264" y="363794"/>
                </a:cubicBezTo>
                <a:cubicBezTo>
                  <a:pt x="2164388" y="372137"/>
                  <a:pt x="2174224" y="382315"/>
                  <a:pt x="2182761" y="393291"/>
                </a:cubicBezTo>
                <a:cubicBezTo>
                  <a:pt x="2197271" y="411946"/>
                  <a:pt x="2222090" y="452284"/>
                  <a:pt x="2222090" y="452284"/>
                </a:cubicBezTo>
                <a:cubicBezTo>
                  <a:pt x="2225367" y="468671"/>
                  <a:pt x="2231922" y="484733"/>
                  <a:pt x="2231922" y="501445"/>
                </a:cubicBezTo>
                <a:cubicBezTo>
                  <a:pt x="2231922" y="634823"/>
                  <a:pt x="2231762" y="580663"/>
                  <a:pt x="2212258" y="648929"/>
                </a:cubicBezTo>
                <a:cubicBezTo>
                  <a:pt x="2202849" y="681863"/>
                  <a:pt x="2198340" y="716096"/>
                  <a:pt x="2182761" y="747252"/>
                </a:cubicBezTo>
                <a:cubicBezTo>
                  <a:pt x="2157811" y="797150"/>
                  <a:pt x="2171226" y="774385"/>
                  <a:pt x="2143432" y="816078"/>
                </a:cubicBezTo>
                <a:cubicBezTo>
                  <a:pt x="2127887" y="909348"/>
                  <a:pt x="2127912" y="880795"/>
                  <a:pt x="2143432" y="1012723"/>
                </a:cubicBezTo>
                <a:cubicBezTo>
                  <a:pt x="2144643" y="1023016"/>
                  <a:pt x="2149625" y="1032516"/>
                  <a:pt x="2153264" y="1042220"/>
                </a:cubicBezTo>
                <a:cubicBezTo>
                  <a:pt x="2159461" y="1058746"/>
                  <a:pt x="2166732" y="1074855"/>
                  <a:pt x="2172929" y="1091381"/>
                </a:cubicBezTo>
                <a:cubicBezTo>
                  <a:pt x="2210005" y="1190251"/>
                  <a:pt x="2150209" y="1045940"/>
                  <a:pt x="2202426" y="1150374"/>
                </a:cubicBezTo>
                <a:cubicBezTo>
                  <a:pt x="2210319" y="1166160"/>
                  <a:pt x="2214922" y="1183408"/>
                  <a:pt x="2222090" y="1199536"/>
                </a:cubicBezTo>
                <a:cubicBezTo>
                  <a:pt x="2254491" y="1272440"/>
                  <a:pt x="2231392" y="1207774"/>
                  <a:pt x="2251587" y="1268362"/>
                </a:cubicBezTo>
                <a:cubicBezTo>
                  <a:pt x="2248310" y="1310968"/>
                  <a:pt x="2252119" y="1354725"/>
                  <a:pt x="2241755" y="1396181"/>
                </a:cubicBezTo>
                <a:cubicBezTo>
                  <a:pt x="2232034" y="1435065"/>
                  <a:pt x="2177410" y="1430144"/>
                  <a:pt x="2153264" y="1435510"/>
                </a:cubicBezTo>
                <a:cubicBezTo>
                  <a:pt x="2143147" y="1437758"/>
                  <a:pt x="2133990" y="1443638"/>
                  <a:pt x="2123767" y="1445342"/>
                </a:cubicBezTo>
                <a:cubicBezTo>
                  <a:pt x="2094493" y="1450221"/>
                  <a:pt x="2064752" y="1451706"/>
                  <a:pt x="2035277" y="1455174"/>
                </a:cubicBezTo>
                <a:cubicBezTo>
                  <a:pt x="2009035" y="1458261"/>
                  <a:pt x="1982683" y="1460663"/>
                  <a:pt x="1956619" y="1465007"/>
                </a:cubicBezTo>
                <a:cubicBezTo>
                  <a:pt x="1892860" y="1475634"/>
                  <a:pt x="1935957" y="1474839"/>
                  <a:pt x="1907458" y="147483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561539" y="1369674"/>
            <a:ext cx="297082" cy="78792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219599">
            <a:off x="4984426" y="2283069"/>
            <a:ext cx="1559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NKTT</a:t>
            </a:r>
          </a:p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 Herenga</a:t>
            </a:r>
            <a:endParaRPr lang="en-NZ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392182" y="1600613"/>
            <a:ext cx="41125" cy="7482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416992">
            <a:off x="5774489" y="2308632"/>
            <a:ext cx="1559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Facilitates Iwi consultation</a:t>
            </a:r>
            <a:endParaRPr lang="en-NZ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92811">
            <a:off x="4806485" y="5943672"/>
            <a:ext cx="1559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Statutory obligation</a:t>
            </a:r>
          </a:p>
        </p:txBody>
      </p:sp>
      <p:sp>
        <p:nvSpPr>
          <p:cNvPr id="36" name="TextBox 35"/>
          <p:cNvSpPr txBox="1"/>
          <p:nvPr/>
        </p:nvSpPr>
        <p:spPr>
          <a:xfrm rot="17220043">
            <a:off x="552221" y="2919912"/>
            <a:ext cx="1240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hearing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11815" y="2358988"/>
            <a:ext cx="460038" cy="3419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1652485" y="5324491"/>
            <a:ext cx="923780" cy="1123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680417">
            <a:off x="1718265" y="4928494"/>
            <a:ext cx="1259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Comprehensive report</a:t>
            </a:r>
            <a:endParaRPr lang="en-NZ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0909" y="3616866"/>
            <a:ext cx="199242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mi-NZ" sz="2000" b="1" dirty="0" smtClean="0">
                <a:solidFill>
                  <a:srgbClr val="FF0000"/>
                </a:solidFill>
              </a:rPr>
              <a:t>GMO field trial</a:t>
            </a:r>
            <a:endParaRPr lang="en-NZ" sz="2000" b="1" dirty="0">
              <a:solidFill>
                <a:srgbClr val="FF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346">
            <a:off x="2389513" y="2177714"/>
            <a:ext cx="1856534" cy="7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GM release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848872" cy="5112568"/>
          </a:xfrm>
          <a:noFill/>
        </p:spPr>
        <p:txBody>
          <a:bodyPr/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Conditional release</a:t>
            </a:r>
            <a:r>
              <a:rPr lang="en-NZ" sz="1600" dirty="0" smtClean="0"/>
              <a:t>: </a:t>
            </a:r>
            <a:r>
              <a:rPr lang="en-NZ" sz="1600" dirty="0" err="1" smtClean="0"/>
              <a:t>Pexa-Vec</a:t>
            </a:r>
            <a:endParaRPr lang="en-NZ" sz="1600" dirty="0" smtClean="0"/>
          </a:p>
          <a:p>
            <a:endParaRPr lang="en-NZ" sz="1600" dirty="0" smtClean="0"/>
          </a:p>
          <a:p>
            <a:r>
              <a:rPr lang="en-NZ" sz="1400" dirty="0" err="1" smtClean="0"/>
              <a:t>Pexa-Vec</a:t>
            </a:r>
            <a:r>
              <a:rPr lang="en-NZ" sz="1400" dirty="0" smtClean="0"/>
              <a:t>: a live-attenuated </a:t>
            </a:r>
            <a:r>
              <a:rPr lang="en-NZ" sz="1400" dirty="0" err="1" smtClean="0"/>
              <a:t>vaccina</a:t>
            </a:r>
            <a:r>
              <a:rPr lang="en-NZ" sz="1400" dirty="0" smtClean="0"/>
              <a:t> virus containing three genetic modifications to be used in phase 3 clinical trial for hepatocellular carcinoma patients</a:t>
            </a:r>
            <a:endParaRPr lang="en-NZ" sz="1400" dirty="0"/>
          </a:p>
          <a:p>
            <a:endParaRPr lang="en-NZ" sz="1600" dirty="0" smtClean="0"/>
          </a:p>
          <a:p>
            <a:endParaRPr lang="en-NZ" sz="1600" dirty="0" smtClean="0"/>
          </a:p>
          <a:p>
            <a:endParaRPr lang="en-NZ" sz="1600" dirty="0"/>
          </a:p>
          <a:p>
            <a:endParaRPr lang="en-NZ" sz="1600" dirty="0"/>
          </a:p>
          <a:p>
            <a:endParaRPr lang="en-NZ" sz="1600" dirty="0" smtClean="0"/>
          </a:p>
          <a:p>
            <a:endParaRPr lang="en-NZ" sz="1600" dirty="0" smtClean="0"/>
          </a:p>
          <a:p>
            <a:endParaRPr lang="en-NZ" sz="1600" dirty="0" smtClean="0"/>
          </a:p>
          <a:p>
            <a:endParaRPr lang="en-NZ" sz="1600" dirty="0"/>
          </a:p>
          <a:p>
            <a:endParaRPr lang="en-NZ" sz="1600" dirty="0" smtClean="0"/>
          </a:p>
          <a:p>
            <a:endParaRPr lang="en-NZ" sz="1600" dirty="0" smtClean="0"/>
          </a:p>
          <a:p>
            <a:endParaRPr lang="en-NZ" sz="1600" b="1" dirty="0" smtClean="0"/>
          </a:p>
          <a:p>
            <a:endParaRPr lang="en-NZ" sz="1600" b="1" dirty="0"/>
          </a:p>
          <a:p>
            <a:r>
              <a:rPr lang="en-NZ" sz="1600" b="1" dirty="0" smtClean="0">
                <a:solidFill>
                  <a:srgbClr val="FF0000"/>
                </a:solidFill>
              </a:rPr>
              <a:t>Full release</a:t>
            </a:r>
            <a:r>
              <a:rPr lang="en-NZ" sz="1600" dirty="0" smtClean="0"/>
              <a:t>: none</a:t>
            </a:r>
            <a:endParaRPr lang="en-NZ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88063" y="2855443"/>
            <a:ext cx="6812329" cy="385524"/>
            <a:chOff x="1288063" y="2855443"/>
            <a:chExt cx="6812329" cy="385524"/>
          </a:xfrm>
        </p:grpSpPr>
        <p:grpSp>
          <p:nvGrpSpPr>
            <p:cNvPr id="23" name="Group 22"/>
            <p:cNvGrpSpPr/>
            <p:nvPr/>
          </p:nvGrpSpPr>
          <p:grpSpPr>
            <a:xfrm>
              <a:off x="2699792" y="2855443"/>
              <a:ext cx="5400600" cy="385524"/>
              <a:chOff x="755576" y="3310468"/>
              <a:chExt cx="7088288" cy="36004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755576" y="3490488"/>
                <a:ext cx="7088288" cy="28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1403648" y="3310468"/>
                <a:ext cx="3096344" cy="36004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NZ" sz="1400" dirty="0" smtClean="0">
                    <a:solidFill>
                      <a:schemeClr val="tx1"/>
                    </a:solidFill>
                  </a:rPr>
                  <a:t>       Thymidine kinase</a:t>
                </a:r>
                <a:endParaRPr lang="en-NZ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88063" y="289431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Wild type virus</a:t>
              </a:r>
              <a:endParaRPr lang="en-NZ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725" y="4016917"/>
            <a:ext cx="7905631" cy="967345"/>
            <a:chOff x="279744" y="4174131"/>
            <a:chExt cx="7905631" cy="967345"/>
          </a:xfrm>
        </p:grpSpPr>
        <p:grpSp>
          <p:nvGrpSpPr>
            <p:cNvPr id="6" name="Group 5"/>
            <p:cNvGrpSpPr/>
            <p:nvPr/>
          </p:nvGrpSpPr>
          <p:grpSpPr>
            <a:xfrm>
              <a:off x="2712767" y="4174131"/>
              <a:ext cx="5472608" cy="967345"/>
              <a:chOff x="1475656" y="3787103"/>
              <a:chExt cx="5472608" cy="96734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75656" y="3787103"/>
                <a:ext cx="5472608" cy="435616"/>
                <a:chOff x="467544" y="2852936"/>
                <a:chExt cx="7182798" cy="36004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67544" y="3032956"/>
                  <a:ext cx="718279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1115616" y="2852936"/>
                  <a:ext cx="6120680" cy="360040"/>
                  <a:chOff x="1115616" y="2852936"/>
                  <a:chExt cx="6120680" cy="360040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1115616" y="2852936"/>
                    <a:ext cx="5112568" cy="360040"/>
                  </a:xfrm>
                  <a:prstGeom prst="round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NZ" sz="1400" dirty="0" smtClean="0">
                        <a:solidFill>
                          <a:schemeClr val="tx1"/>
                        </a:solidFill>
                      </a:rPr>
                      <a:t>Thymidine                                                                                                                   kinase</a:t>
                    </a:r>
                    <a:endParaRPr lang="en-NZ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2627784" y="2852936"/>
                    <a:ext cx="2232248" cy="360040"/>
                  </a:xfrm>
                  <a:prstGeom prst="round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sz="1400" b="1" dirty="0" smtClean="0"/>
                      <a:t>Human </a:t>
                    </a:r>
                    <a:r>
                      <a:rPr lang="en-NZ" sz="1400" b="1" dirty="0" err="1" smtClean="0"/>
                      <a:t>hGM</a:t>
                    </a:r>
                    <a:r>
                      <a:rPr lang="en-NZ" sz="1400" b="1" dirty="0" smtClean="0"/>
                      <a:t>-CSF</a:t>
                    </a:r>
                    <a:endParaRPr lang="en-NZ" sz="1400" b="1" dirty="0"/>
                  </a:p>
                </p:txBody>
              </p:sp>
              <p:sp>
                <p:nvSpPr>
                  <p:cNvPr id="10" name="Rounded Rectangle 9"/>
                  <p:cNvSpPr/>
                  <p:nvPr/>
                </p:nvSpPr>
                <p:spPr>
                  <a:xfrm>
                    <a:off x="6228184" y="2852936"/>
                    <a:ext cx="1008112" cy="360040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sz="1400" b="1" dirty="0" err="1" smtClean="0"/>
                      <a:t>LacZ</a:t>
                    </a:r>
                    <a:endParaRPr lang="en-NZ" b="1" dirty="0"/>
                  </a:p>
                </p:txBody>
              </p:sp>
            </p:grpSp>
          </p:grpSp>
          <p:sp>
            <p:nvSpPr>
              <p:cNvPr id="4" name="TextBox 3"/>
              <p:cNvSpPr txBox="1"/>
              <p:nvPr/>
            </p:nvSpPr>
            <p:spPr>
              <a:xfrm>
                <a:off x="3382153" y="4231228"/>
                <a:ext cx="1549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i-NZ" sz="1400" dirty="0" smtClean="0"/>
                  <a:t>Recruits T-cells to cancer cells</a:t>
                </a:r>
                <a:endParaRPr lang="en-NZ" sz="14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79744" y="4238050"/>
              <a:ext cx="2853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GM </a:t>
              </a:r>
              <a:r>
                <a:rPr lang="en-NZ" sz="1400" dirty="0" err="1" smtClean="0"/>
                <a:t>vaccina</a:t>
              </a:r>
              <a:r>
                <a:rPr lang="en-NZ" sz="1400" dirty="0" smtClean="0"/>
                <a:t> virus (</a:t>
              </a:r>
              <a:r>
                <a:rPr lang="en-NZ" sz="1400" dirty="0" err="1" smtClean="0"/>
                <a:t>Pexa-Vec</a:t>
              </a:r>
              <a:r>
                <a:rPr lang="en-NZ" sz="1400" dirty="0" smtClean="0"/>
                <a:t>)</a:t>
              </a:r>
              <a:endParaRPr lang="en-N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7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Māori engagement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0" y="1412776"/>
            <a:ext cx="8229600" cy="396044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b="1" dirty="0" smtClean="0">
                <a:solidFill>
                  <a:srgbClr val="FF0000"/>
                </a:solidFill>
              </a:rPr>
              <a:t>Kaupapa Kura Taiao </a:t>
            </a:r>
            <a:r>
              <a:rPr lang="en-NZ" sz="2000" dirty="0" smtClean="0"/>
              <a:t>(KKT): EPA’s Māori policy and operations group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NZ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b="1" dirty="0" smtClean="0">
                <a:solidFill>
                  <a:srgbClr val="FF0000"/>
                </a:solidFill>
              </a:rPr>
              <a:t>Ngā Kaihautū </a:t>
            </a:r>
            <a:r>
              <a:rPr lang="en-NZ" sz="2000" b="1" dirty="0" err="1" smtClean="0">
                <a:solidFill>
                  <a:srgbClr val="FF0000"/>
                </a:solidFill>
              </a:rPr>
              <a:t>Tikanga</a:t>
            </a:r>
            <a:r>
              <a:rPr lang="en-NZ" sz="2000" b="1" dirty="0" smtClean="0">
                <a:solidFill>
                  <a:srgbClr val="FF0000"/>
                </a:solidFill>
              </a:rPr>
              <a:t> Taiao </a:t>
            </a:r>
            <a:r>
              <a:rPr lang="en-NZ" sz="2000" dirty="0" smtClean="0"/>
              <a:t>(NKTT): Māori advisory group of the EPA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NZ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b="1" dirty="0" smtClean="0">
                <a:solidFill>
                  <a:srgbClr val="FF0000"/>
                </a:solidFill>
              </a:rPr>
              <a:t>Te </a:t>
            </a:r>
            <a:r>
              <a:rPr lang="en-NZ" sz="2000" b="1" dirty="0" err="1" smtClean="0">
                <a:solidFill>
                  <a:srgbClr val="FF0000"/>
                </a:solidFill>
              </a:rPr>
              <a:t>Herenga</a:t>
            </a:r>
            <a:r>
              <a:rPr lang="en-NZ" sz="2000" b="1" dirty="0" smtClean="0">
                <a:solidFill>
                  <a:srgbClr val="FF0000"/>
                </a:solidFill>
              </a:rPr>
              <a:t> </a:t>
            </a:r>
            <a:r>
              <a:rPr lang="en-NZ" sz="2000" dirty="0" smtClean="0"/>
              <a:t>network: EPA’s national network of M</a:t>
            </a:r>
            <a:r>
              <a:rPr lang="mi-NZ" sz="2000" dirty="0" smtClean="0"/>
              <a:t>āori environmental practicioners and resource managers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4198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456384" cy="634082"/>
          </a:xfrm>
        </p:spPr>
        <p:txBody>
          <a:bodyPr/>
          <a:lstStyle/>
          <a:p>
            <a:r>
              <a:rPr lang="en-NZ" dirty="0" smtClean="0"/>
              <a:t>PFNZ2050 and Gene Drive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0" y="0"/>
            <a:ext cx="4936101" cy="68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PA_Header-logo_RGB_n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"/>
            <a:ext cx="3960000" cy="1700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" y="2413119"/>
            <a:ext cx="9030146" cy="31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" y="764704"/>
            <a:ext cx="7884876" cy="525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6447" cy="5713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-14321" r="69" b="21075"/>
          <a:stretch/>
        </p:blipFill>
        <p:spPr>
          <a:xfrm>
            <a:off x="323528" y="-675456"/>
            <a:ext cx="8566447" cy="7330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" y="374164"/>
            <a:ext cx="8984205" cy="6250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" y="361614"/>
            <a:ext cx="8964926" cy="6250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" y="1151195"/>
            <a:ext cx="8964926" cy="54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41" y="692696"/>
            <a:ext cx="2209859" cy="1104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365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4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66467" cy="3744416"/>
          </a:xfrm>
        </p:spPr>
        <p:txBody>
          <a:bodyPr/>
          <a:lstStyle/>
          <a:p>
            <a:r>
              <a:rPr lang="mi-NZ" sz="2000" dirty="0" smtClean="0"/>
              <a:t>At the EPA, we protect the environment for a better way of life:</a:t>
            </a:r>
            <a:endParaRPr lang="en-NZ" sz="2000" dirty="0" smtClean="0"/>
          </a:p>
          <a:p>
            <a:endParaRPr lang="en-NZ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dirty="0" smtClean="0"/>
              <a:t>Exclusive Economic Zone (EEZ)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dirty="0" smtClean="0"/>
              <a:t>Nationally Significant Proposal (NSP) Applications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dirty="0" smtClean="0"/>
              <a:t>Emissions Trading Scheme (ETS) Operations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dirty="0"/>
              <a:t>Hazardous </a:t>
            </a:r>
            <a:r>
              <a:rPr lang="en-NZ" sz="2000" dirty="0" smtClean="0"/>
              <a:t>Substances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NZ" sz="2000" dirty="0" smtClean="0">
                <a:solidFill>
                  <a:srgbClr val="FF0000"/>
                </a:solidFill>
              </a:rPr>
              <a:t>New Organisms</a:t>
            </a:r>
          </a:p>
        </p:txBody>
      </p:sp>
    </p:spTree>
    <p:extLst>
      <p:ext uri="{BB962C8B-B14F-4D97-AF65-F5344CB8AC3E}">
        <p14:creationId xmlns:p14="http://schemas.microsoft.com/office/powerpoint/2010/main" val="27679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New organism?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600" dirty="0" smtClean="0"/>
              <a:t>A new organism is</a:t>
            </a:r>
          </a:p>
          <a:p>
            <a:pPr marL="342900" indent="-342900">
              <a:buFont typeface="+mj-lt"/>
              <a:buAutoNum type="alphaLcParenR"/>
            </a:pPr>
            <a:r>
              <a:rPr lang="en-NZ" sz="1600" dirty="0" smtClean="0"/>
              <a:t>An organisms belonging to a species that was not present in New Zealand immediately before 29 July 1998</a:t>
            </a:r>
          </a:p>
          <a:p>
            <a:pPr marL="342900" indent="-342900">
              <a:buFont typeface="+mj-lt"/>
              <a:buAutoNum type="alphaLcParenR"/>
            </a:pPr>
            <a:r>
              <a:rPr lang="en-NZ" sz="1600" dirty="0" smtClean="0"/>
              <a:t>Genetically Modified Organisms (</a:t>
            </a:r>
            <a:r>
              <a:rPr lang="en-NZ" sz="1600" b="1" dirty="0" smtClean="0">
                <a:solidFill>
                  <a:srgbClr val="FF0000"/>
                </a:solidFill>
              </a:rPr>
              <a:t>GMOs</a:t>
            </a:r>
            <a:r>
              <a:rPr lang="en-NZ" sz="16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endParaRPr lang="mi-NZ" sz="1600" dirty="0" smtClean="0"/>
          </a:p>
          <a:p>
            <a:pPr marL="342900" indent="-342900">
              <a:buFont typeface="+mj-lt"/>
              <a:buAutoNum type="alphaLcParenR"/>
            </a:pPr>
            <a:endParaRPr lang="mi-NZ" sz="1600" dirty="0" smtClean="0"/>
          </a:p>
          <a:p>
            <a:pPr marL="342900" indent="-342900">
              <a:buFont typeface="+mj-lt"/>
              <a:buAutoNum type="alphaLcParenR"/>
            </a:pPr>
            <a:endParaRPr lang="en-NZ" sz="1600" dirty="0"/>
          </a:p>
          <a:p>
            <a:r>
              <a:rPr lang="en-NZ" sz="1600" b="1" dirty="0" smtClean="0">
                <a:solidFill>
                  <a:srgbClr val="FF0000"/>
                </a:solidFill>
              </a:rPr>
              <a:t>GMOs</a:t>
            </a:r>
            <a:endParaRPr lang="en-NZ" sz="16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NZ" sz="1600" dirty="0"/>
              <a:t>Have been modified by in vitro techniques, or</a:t>
            </a:r>
          </a:p>
          <a:p>
            <a:pPr marL="457200" indent="-457200">
              <a:buFont typeface="+mj-lt"/>
              <a:buAutoNum type="alphaLcParenR"/>
            </a:pPr>
            <a:r>
              <a:rPr lang="en-NZ" sz="1600" dirty="0"/>
              <a:t>Are inherited or otherwise derived, through any number of replications, from any genes or other genetic material which has been modified by in vitro techniques</a:t>
            </a:r>
          </a:p>
          <a:p>
            <a:endParaRPr lang="mi-NZ" sz="1600" dirty="0" smtClean="0"/>
          </a:p>
          <a:p>
            <a:endParaRPr lang="en-NZ" sz="1600" dirty="0"/>
          </a:p>
          <a:p>
            <a:endParaRPr lang="en-NZ" sz="1600" dirty="0" smtClean="0"/>
          </a:p>
        </p:txBody>
      </p:sp>
    </p:spTree>
    <p:extLst>
      <p:ext uri="{BB962C8B-B14F-4D97-AF65-F5344CB8AC3E}">
        <p14:creationId xmlns:p14="http://schemas.microsoft.com/office/powerpoint/2010/main" val="24805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Who needs approval from us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FF0000"/>
                </a:solidFill>
              </a:rPr>
              <a:t>Import</a:t>
            </a:r>
            <a:r>
              <a:rPr lang="en-NZ" sz="2000" dirty="0" smtClean="0"/>
              <a:t> a new organisms (incl. GMO)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Develop</a:t>
            </a:r>
            <a:r>
              <a:rPr lang="en-NZ" sz="2000" dirty="0"/>
              <a:t> a new organisms (incl. GMO)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FF0000"/>
                </a:solidFill>
              </a:rPr>
              <a:t>Filed trail </a:t>
            </a:r>
            <a:r>
              <a:rPr lang="en-NZ" sz="2000" dirty="0"/>
              <a:t>a new organisms (incl. GMO)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Release</a:t>
            </a:r>
            <a:r>
              <a:rPr lang="en-NZ" sz="2000" dirty="0"/>
              <a:t> a new organisms (incl. GMO)</a:t>
            </a:r>
            <a:endParaRPr lang="en-NZ" sz="2000" dirty="0" smtClean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05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4384"/>
            <a:ext cx="4499103" cy="3168576"/>
          </a:xfrm>
        </p:spPr>
      </p:pic>
      <p:grpSp>
        <p:nvGrpSpPr>
          <p:cNvPr id="10" name="Group 9"/>
          <p:cNvGrpSpPr/>
          <p:nvPr/>
        </p:nvGrpSpPr>
        <p:grpSpPr>
          <a:xfrm>
            <a:off x="5220072" y="1146283"/>
            <a:ext cx="3384376" cy="3724778"/>
            <a:chOff x="5148064" y="1340768"/>
            <a:chExt cx="3384376" cy="3724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7" t="1149" r="14005"/>
            <a:stretch/>
          </p:blipFill>
          <p:spPr>
            <a:xfrm>
              <a:off x="5796136" y="1340768"/>
              <a:ext cx="2736304" cy="372477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148064" y="2327341"/>
              <a:ext cx="2269649" cy="576064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627784" y="4331350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 smtClean="0"/>
              <a:t>Figure taken from www.sample6.com</a:t>
            </a:r>
            <a:endParaRPr lang="en-NZ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Import GMOs into containment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Sample6?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1798638"/>
            <a:ext cx="5857875" cy="3333750"/>
          </a:xfrm>
        </p:spPr>
      </p:pic>
      <p:sp>
        <p:nvSpPr>
          <p:cNvPr id="3" name="TextBox 2"/>
          <p:cNvSpPr txBox="1"/>
          <p:nvPr/>
        </p:nvSpPr>
        <p:spPr>
          <a:xfrm>
            <a:off x="5508104" y="5738115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 smtClean="0"/>
              <a:t>Figure taken from www.sample6.com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24675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82" y="189209"/>
            <a:ext cx="8879876" cy="6290521"/>
            <a:chOff x="7182" y="189209"/>
            <a:chExt cx="8879876" cy="6290521"/>
          </a:xfrm>
        </p:grpSpPr>
        <p:grpSp>
          <p:nvGrpSpPr>
            <p:cNvPr id="58" name="Group 57"/>
            <p:cNvGrpSpPr/>
            <p:nvPr/>
          </p:nvGrpSpPr>
          <p:grpSpPr>
            <a:xfrm>
              <a:off x="7182" y="189209"/>
              <a:ext cx="8879876" cy="6290521"/>
              <a:chOff x="7182" y="189209"/>
              <a:chExt cx="8879876" cy="629052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182" y="189209"/>
                <a:ext cx="8879876" cy="6290521"/>
                <a:chOff x="7182" y="189209"/>
                <a:chExt cx="8879876" cy="6290521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7182" y="189209"/>
                  <a:ext cx="8879876" cy="6290521"/>
                  <a:chOff x="7182" y="189209"/>
                  <a:chExt cx="8879876" cy="6290521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69795" y="189209"/>
                    <a:ext cx="1516897" cy="1920342"/>
                  </a:xfrm>
                  <a:prstGeom prst="rect">
                    <a:avLst/>
                  </a:prstGeom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67215" y="231348"/>
                    <a:ext cx="2649520" cy="1763226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46424" y="3837691"/>
                    <a:ext cx="1636211" cy="1639081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88769" y="4962576"/>
                    <a:ext cx="1517154" cy="1517154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82" y="3216574"/>
                    <a:ext cx="3146032" cy="1190998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52187">
                    <a:off x="5651724" y="376042"/>
                    <a:ext cx="2523639" cy="1286454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2169" y="2265784"/>
                    <a:ext cx="1184889" cy="996485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08304" y="2782364"/>
                    <a:ext cx="1422690" cy="792921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35664" y="5202639"/>
                    <a:ext cx="1885897" cy="1185019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91975" y="5157192"/>
                    <a:ext cx="1485329" cy="1127922"/>
                  </a:xfrm>
                  <a:prstGeom prst="rect">
                    <a:avLst/>
                  </a:prstGeom>
                </p:spPr>
              </p:pic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1873870" y="1298368"/>
                    <a:ext cx="831233" cy="0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V="1">
                    <a:off x="4748251" y="587221"/>
                    <a:ext cx="864096" cy="43204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>
                    <a:off x="8374617" y="3341336"/>
                    <a:ext cx="228508" cy="59567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8181514" y="1325795"/>
                    <a:ext cx="86150" cy="810096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 flipH="1">
                    <a:off x="2964469" y="6075317"/>
                    <a:ext cx="837135" cy="0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flipH="1">
                    <a:off x="5274021" y="6021288"/>
                    <a:ext cx="892348" cy="31250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flipH="1">
                    <a:off x="7613425" y="5325060"/>
                    <a:ext cx="457200" cy="645459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flipH="1" flipV="1">
                    <a:off x="1209121" y="4486518"/>
                    <a:ext cx="559296" cy="659223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TextBox 49"/>
                <p:cNvSpPr txBox="1"/>
                <p:nvPr/>
              </p:nvSpPr>
              <p:spPr>
                <a:xfrm rot="18586491">
                  <a:off x="6914183" y="3868249"/>
                  <a:ext cx="9800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 smtClean="0">
                      <a:solidFill>
                        <a:srgbClr val="FF0000"/>
                      </a:solidFill>
                    </a:rPr>
                    <a:t>30 w d</a:t>
                  </a:r>
                </a:p>
                <a:p>
                  <a:r>
                    <a:rPr lang="en-NZ" b="1" dirty="0" smtClean="0">
                      <a:solidFill>
                        <a:srgbClr val="00B050"/>
                      </a:solidFill>
                    </a:rPr>
                    <a:t>30 w d</a:t>
                  </a:r>
                  <a:endParaRPr lang="en-NZ" b="1" dirty="0">
                    <a:solidFill>
                      <a:srgbClr val="00B050"/>
                    </a:solidFill>
                  </a:endParaRP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5612347" y="5129189"/>
                <a:ext cx="840004" cy="5919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0" idx="1"/>
              </p:cNvCxnSpPr>
              <p:nvPr/>
            </p:nvCxnSpPr>
            <p:spPr>
              <a:xfrm flipV="1">
                <a:off x="5735664" y="5045281"/>
                <a:ext cx="666628" cy="7498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 rot="20366286">
              <a:off x="2608650" y="4325272"/>
              <a:ext cx="286206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Public health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Society/community values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Maori </a:t>
              </a:r>
              <a:r>
                <a:rPr lang="en-NZ" sz="1100" dirty="0" smtClean="0">
                  <a:solidFill>
                    <a:srgbClr val="0070C0"/>
                  </a:solidFill>
                  <a:latin typeface="+mn-lt"/>
                </a:rPr>
                <a:t>and their </a:t>
              </a: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culture and traditions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Environment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NZ" sz="1100" dirty="0">
                  <a:solidFill>
                    <a:srgbClr val="0070C0"/>
                  </a:solidFill>
                  <a:latin typeface="+mn-lt"/>
                </a:rPr>
                <a:t>Economy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69204" y="2954175"/>
            <a:ext cx="17308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mi-NZ" b="1" dirty="0" smtClean="0">
                <a:solidFill>
                  <a:srgbClr val="FF0000"/>
                </a:solidFill>
              </a:rPr>
              <a:t>Import a GMO</a:t>
            </a:r>
            <a:endParaRPr lang="en-N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478</Words>
  <Application>Microsoft Office PowerPoint</Application>
  <PresentationFormat>On-screen Show (4:3)</PresentationFormat>
  <Paragraphs>121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EPA Theme</vt:lpstr>
      <vt:lpstr>GMO regulation in New Zealand</vt:lpstr>
      <vt:lpstr>PowerPoint Presentation</vt:lpstr>
      <vt:lpstr>PowerPoint Presentation</vt:lpstr>
      <vt:lpstr>PowerPoint Presentation</vt:lpstr>
      <vt:lpstr>New organism?</vt:lpstr>
      <vt:lpstr>Who needs approval from us</vt:lpstr>
      <vt:lpstr>PowerPoint Presentation</vt:lpstr>
      <vt:lpstr>What is Sample6?</vt:lpstr>
      <vt:lpstr>PowerPoint Presentation</vt:lpstr>
      <vt:lpstr>PowerPoint Presentation</vt:lpstr>
      <vt:lpstr>PowerPoint Presentation</vt:lpstr>
      <vt:lpstr>GMO field test</vt:lpstr>
      <vt:lpstr>PowerPoint Presentation</vt:lpstr>
      <vt:lpstr>GM release</vt:lpstr>
      <vt:lpstr>Māori engagement</vt:lpstr>
      <vt:lpstr>PFNZ2050 and Gene Drive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2017-12-14T21:45:24Z</dcterms:created>
  <dcterms:modified xsi:type="dcterms:W3CDTF">2018-01-26T00:30:13Z</dcterms:modified>
</cp:coreProperties>
</file>