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3" r:id="rId5"/>
    <p:sldId id="261" r:id="rId6"/>
    <p:sldId id="260" r:id="rId7"/>
    <p:sldId id="264" r:id="rId8"/>
    <p:sldId id="267" r:id="rId9"/>
    <p:sldId id="262" r:id="rId10"/>
    <p:sldId id="265" r:id="rId11"/>
    <p:sldId id="266" r:id="rId12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02447-40B5-45DE-9AC9-EC41D97ABD12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32AE0-4762-42FE-9873-9D97D06D5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463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E14F7-9F54-4617-B549-1AFB442A3A67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DD6B5-28B5-4224-BE40-7EA90B38B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84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DD6B5-28B5-4224-BE40-7EA90B38B054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2325E-3820-4612-B662-F891907CC711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BB7A-92FE-4E13-8D72-633C7E22FBC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2325E-3820-4612-B662-F891907CC711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BB7A-92FE-4E13-8D72-633C7E22FBC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2325E-3820-4612-B662-F891907CC711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BB7A-92FE-4E13-8D72-633C7E22FBC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2325E-3820-4612-B662-F891907CC711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BB7A-92FE-4E13-8D72-633C7E22FBC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2325E-3820-4612-B662-F891907CC711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BB7A-92FE-4E13-8D72-633C7E22FBC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2325E-3820-4612-B662-F891907CC711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BB7A-92FE-4E13-8D72-633C7E22FBC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2325E-3820-4612-B662-F891907CC711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BB7A-92FE-4E13-8D72-633C7E22FBC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2325E-3820-4612-B662-F891907CC711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BB7A-92FE-4E13-8D72-633C7E22FBC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2325E-3820-4612-B662-F891907CC711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BB7A-92FE-4E13-8D72-633C7E22FBC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2325E-3820-4612-B662-F891907CC711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BB7A-92FE-4E13-8D72-633C7E22FBC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2325E-3820-4612-B662-F891907CC711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BB7A-92FE-4E13-8D72-633C7E22FBC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2325E-3820-4612-B662-F891907CC711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ABB7A-92FE-4E13-8D72-633C7E22FBC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Genetic family tree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1143000"/>
          </a:xfrm>
        </p:spPr>
        <p:txBody>
          <a:bodyPr/>
          <a:lstStyle/>
          <a:p>
            <a:r>
              <a:rPr lang="en-GB" b="1" dirty="0" smtClean="0"/>
              <a:t>Pedigree</a:t>
            </a:r>
            <a:endParaRPr lang="en-GB" b="1" dirty="0"/>
          </a:p>
        </p:txBody>
      </p:sp>
      <p:grpSp>
        <p:nvGrpSpPr>
          <p:cNvPr id="8" name="Group 7"/>
          <p:cNvGrpSpPr/>
          <p:nvPr/>
        </p:nvGrpSpPr>
        <p:grpSpPr>
          <a:xfrm rot="10800000">
            <a:off x="2601884" y="1787115"/>
            <a:ext cx="1346448" cy="360040"/>
            <a:chOff x="2843808" y="1700808"/>
            <a:chExt cx="1346448" cy="360040"/>
          </a:xfrm>
        </p:grpSpPr>
        <p:sp>
          <p:nvSpPr>
            <p:cNvPr id="4" name="Oval 3"/>
            <p:cNvSpPr/>
            <p:nvPr/>
          </p:nvSpPr>
          <p:spPr>
            <a:xfrm>
              <a:off x="2843808" y="1700808"/>
              <a:ext cx="360040" cy="3600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851920" y="1700808"/>
              <a:ext cx="338336" cy="33833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" name="Straight Connector 6"/>
            <p:cNvCxnSpPr>
              <a:stCxn id="4" idx="6"/>
              <a:endCxn id="5" idx="1"/>
            </p:cNvCxnSpPr>
            <p:nvPr/>
          </p:nvCxnSpPr>
          <p:spPr>
            <a:xfrm flipV="1">
              <a:off x="3203848" y="1869976"/>
              <a:ext cx="648072" cy="108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3275108" y="1970120"/>
            <a:ext cx="0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55028" y="2618192"/>
            <a:ext cx="134644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55028" y="2618192"/>
            <a:ext cx="0" cy="4068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385860" y="3025056"/>
            <a:ext cx="338336" cy="3383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/>
          <p:nvPr/>
        </p:nvCxnSpPr>
        <p:spPr>
          <a:xfrm>
            <a:off x="3898776" y="2618192"/>
            <a:ext cx="0" cy="4068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729608" y="3025056"/>
            <a:ext cx="338336" cy="3383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3275108" y="3586668"/>
            <a:ext cx="264472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604113" y="3179804"/>
            <a:ext cx="0" cy="4068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067944" y="3179804"/>
            <a:ext cx="98235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050302" y="2999784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3275108" y="3586668"/>
            <a:ext cx="0" cy="4068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105940" y="3993532"/>
            <a:ext cx="338336" cy="3383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4067944" y="3993532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4980478" y="3993532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5739814" y="3993532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Connector 33"/>
          <p:cNvCxnSpPr/>
          <p:nvPr/>
        </p:nvCxnSpPr>
        <p:spPr>
          <a:xfrm>
            <a:off x="4200196" y="3586668"/>
            <a:ext cx="0" cy="4068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171940" y="3598388"/>
            <a:ext cx="0" cy="4068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919834" y="3586668"/>
            <a:ext cx="0" cy="4068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6099854" y="4353572"/>
            <a:ext cx="413488" cy="5138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73723" y="1967136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773723" y="29940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II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773723" y="396253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III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3898776" y="5103000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? inheritance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792924" y="5732474"/>
            <a:ext cx="761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Autosomal</a:t>
            </a:r>
            <a:r>
              <a:rPr lang="en-GB" dirty="0" smtClean="0"/>
              <a:t> dominant condition = 50% chance of inheriting from my father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Pedigree analysis of Unicorn syndrome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You are the patient (person giving the information)</a:t>
            </a:r>
          </a:p>
          <a:p>
            <a:r>
              <a:rPr lang="en-GB" dirty="0" smtClean="0"/>
              <a:t>Young adult onset condition, presents as a golden bone structure protruding from the skull</a:t>
            </a:r>
          </a:p>
          <a:p>
            <a:r>
              <a:rPr lang="en-GB" dirty="0" err="1" smtClean="0"/>
              <a:t>Autosomal</a:t>
            </a:r>
            <a:r>
              <a:rPr lang="en-GB" dirty="0" smtClean="0"/>
              <a:t> dominant condition </a:t>
            </a:r>
          </a:p>
          <a:p>
            <a:r>
              <a:rPr lang="en-GB" dirty="0" smtClean="0"/>
              <a:t>Your paternal grandfather has the condition, his wife didn’t</a:t>
            </a:r>
          </a:p>
          <a:p>
            <a:r>
              <a:rPr lang="en-GB" dirty="0" smtClean="0"/>
              <a:t>Your father has the condition but his sister didn’t</a:t>
            </a:r>
          </a:p>
          <a:p>
            <a:r>
              <a:rPr lang="en-GB" dirty="0" smtClean="0"/>
              <a:t>Your father married Jane</a:t>
            </a:r>
          </a:p>
          <a:p>
            <a:r>
              <a:rPr lang="en-GB" dirty="0" smtClean="0"/>
              <a:t>You have three siblings, one brother, two sisters</a:t>
            </a:r>
          </a:p>
          <a:p>
            <a:r>
              <a:rPr lang="en-GB" dirty="0" smtClean="0"/>
              <a:t>One of your sisters has inherited the unicorn syndrome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it?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= Family health history</a:t>
            </a:r>
          </a:p>
          <a:p>
            <a:r>
              <a:rPr lang="en-GB" dirty="0" smtClean="0"/>
              <a:t>Family health history represents the combined effects of genetic, environmental, and social factors that contribute to disease risk.</a:t>
            </a:r>
            <a:endParaRPr lang="en-GB" baseline="30000" dirty="0"/>
          </a:p>
          <a:p>
            <a:r>
              <a:rPr lang="en-GB" dirty="0" smtClean="0"/>
              <a:t>Family health history is a strong predictor of disease, and is an important clinical tool for identifying those at increased risk of common, complex conditions.</a:t>
            </a:r>
          </a:p>
          <a:p>
            <a:r>
              <a:rPr lang="en-GB" dirty="0" smtClean="0"/>
              <a:t>Knowledge of family health history has important implications for health care delivery, including screening and lifestyle recommendations targeted to early detection and disease prevention</a:t>
            </a:r>
          </a:p>
          <a:p>
            <a:r>
              <a:rPr lang="en-GB" dirty="0" smtClean="0"/>
              <a:t>Usually </a:t>
            </a:r>
            <a:r>
              <a:rPr lang="en-GB" dirty="0"/>
              <a:t>recorded as a family tree (</a:t>
            </a:r>
            <a:r>
              <a:rPr lang="en-GB" b="1" dirty="0"/>
              <a:t>pedigree</a:t>
            </a:r>
            <a:r>
              <a:rPr lang="en-GB" dirty="0"/>
              <a:t>) which allows a pictorial representation of family relationships and those family members affected by medical conditions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dup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2132856"/>
            <a:ext cx="4680520" cy="3824688"/>
          </a:xfrm>
        </p:spPr>
      </p:pic>
      <p:sp>
        <p:nvSpPr>
          <p:cNvPr id="11" name="TextBox 10"/>
          <p:cNvSpPr txBox="1"/>
          <p:nvPr/>
        </p:nvSpPr>
        <p:spPr>
          <a:xfrm>
            <a:off x="179512" y="6093296"/>
            <a:ext cx="8686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Genetic family history – comprises relationships between individuals and conditions</a:t>
            </a:r>
            <a:endParaRPr lang="en-GB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What does it look like?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Genetic information as family account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Current paradigm between individuals</a:t>
            </a:r>
          </a:p>
          <a:p>
            <a:r>
              <a:rPr lang="en-GB" dirty="0" smtClean="0"/>
              <a:t>“New” concept in western medicine  genetic information (and how it is shared) family level</a:t>
            </a:r>
          </a:p>
          <a:p>
            <a:r>
              <a:rPr lang="en-GB" dirty="0" smtClean="0"/>
              <a:t>50% genetic information shared between parents and siblings (1</a:t>
            </a:r>
            <a:r>
              <a:rPr lang="en-GB" baseline="30000" dirty="0" smtClean="0"/>
              <a:t>st</a:t>
            </a:r>
            <a:r>
              <a:rPr lang="en-GB" dirty="0" smtClean="0"/>
              <a:t> degree)</a:t>
            </a:r>
          </a:p>
          <a:p>
            <a:r>
              <a:rPr lang="en-GB" dirty="0" smtClean="0"/>
              <a:t>25% genetic information shared between aunts and uncles and nieces and nephews (2</a:t>
            </a:r>
            <a:r>
              <a:rPr lang="en-GB" baseline="30000" dirty="0" smtClean="0"/>
              <a:t>nd</a:t>
            </a:r>
            <a:r>
              <a:rPr lang="en-GB" dirty="0" smtClean="0"/>
              <a:t> degree)</a:t>
            </a:r>
          </a:p>
          <a:p>
            <a:r>
              <a:rPr lang="en-GB" dirty="0" smtClean="0"/>
              <a:t>12.25% genetic information shared between first cousins (3</a:t>
            </a:r>
            <a:r>
              <a:rPr lang="en-GB" baseline="30000" dirty="0" smtClean="0"/>
              <a:t>rd</a:t>
            </a:r>
            <a:r>
              <a:rPr lang="en-GB" dirty="0" smtClean="0"/>
              <a:t> degree)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involve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Provider asking questions – usually to three generations</a:t>
            </a:r>
          </a:p>
          <a:p>
            <a:r>
              <a:rPr lang="en-GB" dirty="0" smtClean="0"/>
              <a:t>Using symbols</a:t>
            </a:r>
          </a:p>
          <a:p>
            <a:r>
              <a:rPr lang="en-GB" dirty="0" smtClean="0"/>
              <a:t>Connect with lines to show the relationship</a:t>
            </a:r>
          </a:p>
          <a:p>
            <a:r>
              <a:rPr lang="en-GB" dirty="0"/>
              <a:t>Standardised symbols for drawing pedigrees have been adopted internationally. </a:t>
            </a:r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/>
              <a:t>helps to ensure that health professionals throughout the world can share, understand and interpret family history information. 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symbols</a:t>
            </a:r>
            <a:endParaRPr lang="en-GB" dirty="0"/>
          </a:p>
        </p:txBody>
      </p:sp>
      <p:pic>
        <p:nvPicPr>
          <p:cNvPr id="4" name="Content Placeholder 3" descr="Related imag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79" y="1600200"/>
            <a:ext cx="733424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How to record information about the family</a:t>
            </a:r>
            <a:endParaRPr lang="en-GB" b="1" dirty="0"/>
          </a:p>
        </p:txBody>
      </p:sp>
      <p:pic>
        <p:nvPicPr>
          <p:cNvPr id="4" name="Picture 3" descr="5C Taking and Drawing a Family Tree.pdf - Adobe Acrobat Reader DC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3" t="16288" r="23009" b="25942"/>
          <a:stretch/>
        </p:blipFill>
        <p:spPr>
          <a:xfrm>
            <a:off x="683580" y="1890943"/>
            <a:ext cx="7697532" cy="425240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Getting started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18482" cy="4525963"/>
          </a:xfrm>
        </p:spPr>
        <p:txBody>
          <a:bodyPr>
            <a:normAutofit/>
          </a:bodyPr>
          <a:lstStyle/>
          <a:p>
            <a:r>
              <a:rPr lang="en-NZ" sz="2400" dirty="0" smtClean="0"/>
              <a:t>Start with person giving information </a:t>
            </a:r>
          </a:p>
          <a:p>
            <a:pPr lvl="1"/>
            <a:r>
              <a:rPr lang="en-NZ" sz="2000" dirty="0" smtClean="0"/>
              <a:t>Top if going downwards (e.g. if patient is a grandparent)</a:t>
            </a:r>
          </a:p>
          <a:p>
            <a:pPr lvl="1"/>
            <a:r>
              <a:rPr lang="en-NZ" sz="2000" dirty="0" smtClean="0"/>
              <a:t>Bottom if going upwards (e.g. if patient is a child)</a:t>
            </a:r>
          </a:p>
          <a:p>
            <a:pPr lvl="1"/>
            <a:r>
              <a:rPr lang="en-NZ" sz="2000" dirty="0" smtClean="0"/>
              <a:t>Place males on the left</a:t>
            </a:r>
            <a:endParaRPr lang="en-US" sz="2000" dirty="0"/>
          </a:p>
        </p:txBody>
      </p:sp>
      <p:pic>
        <p:nvPicPr>
          <p:cNvPr id="4" name="Picture 3" descr="5C Taking and Drawing a Family Tree.pdf - Adobe Acrobat Reader DC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4" t="20497" r="42742" b="12619"/>
          <a:stretch/>
        </p:blipFill>
        <p:spPr>
          <a:xfrm rot="5400000">
            <a:off x="4478050" y="2452623"/>
            <a:ext cx="3348349" cy="4811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400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Viking’s Disease (</a:t>
            </a:r>
            <a:r>
              <a:rPr lang="en-GB" b="1" dirty="0" err="1" smtClean="0"/>
              <a:t>Duputryen’s</a:t>
            </a:r>
            <a:r>
              <a:rPr lang="en-GB" b="1" dirty="0" smtClean="0"/>
              <a:t> Disease)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r>
              <a:rPr lang="en-GB" dirty="0" smtClean="0"/>
              <a:t>Tradition has it that the disease originated with the Vikings</a:t>
            </a:r>
          </a:p>
          <a:p>
            <a:r>
              <a:rPr lang="en-GB" dirty="0" smtClean="0"/>
              <a:t>Thickening tissues in palm of hand, causes contraction</a:t>
            </a:r>
          </a:p>
          <a:p>
            <a:endParaRPr lang="en-GB" dirty="0"/>
          </a:p>
        </p:txBody>
      </p:sp>
      <p:pic>
        <p:nvPicPr>
          <p:cNvPr id="4" name="Picture 3" descr="Poppa's h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3" y="3573016"/>
            <a:ext cx="3936438" cy="2952328"/>
          </a:xfrm>
          <a:prstGeom prst="rect">
            <a:avLst/>
          </a:prstGeom>
        </p:spPr>
      </p:pic>
      <p:pic>
        <p:nvPicPr>
          <p:cNvPr id="5" name="Picture 4" descr="Poppa's hands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3573016"/>
            <a:ext cx="3888432" cy="2916324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411</Words>
  <Application>Microsoft Office PowerPoint</Application>
  <PresentationFormat>On-screen Show (4:3)</PresentationFormat>
  <Paragraphs>47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Genetic family tree</vt:lpstr>
      <vt:lpstr>What is it?</vt:lpstr>
      <vt:lpstr>What does it look like?</vt:lpstr>
      <vt:lpstr>Genetic information as family account</vt:lpstr>
      <vt:lpstr>What does involve</vt:lpstr>
      <vt:lpstr>The symbols</vt:lpstr>
      <vt:lpstr>How to record information about the family</vt:lpstr>
      <vt:lpstr>Getting started </vt:lpstr>
      <vt:lpstr>Viking’s Disease (Duputryen’s Disease)</vt:lpstr>
      <vt:lpstr>Pedigree</vt:lpstr>
      <vt:lpstr>Pedigree analysis of Unicorn syndrome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family tree</dc:title>
  <dc:creator>Emma Roberts</dc:creator>
  <cp:lastModifiedBy>Windows User</cp:lastModifiedBy>
  <cp:revision>21</cp:revision>
  <dcterms:created xsi:type="dcterms:W3CDTF">2018-01-14T21:39:06Z</dcterms:created>
  <dcterms:modified xsi:type="dcterms:W3CDTF">2018-01-23T19:56:15Z</dcterms:modified>
</cp:coreProperties>
</file>