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57" r:id="rId4"/>
    <p:sldId id="262" r:id="rId5"/>
    <p:sldId id="263" r:id="rId6"/>
    <p:sldId id="264" r:id="rId7"/>
    <p:sldId id="267" r:id="rId8"/>
    <p:sldId id="284" r:id="rId9"/>
    <p:sldId id="261" r:id="rId10"/>
    <p:sldId id="285" r:id="rId11"/>
    <p:sldId id="266" r:id="rId12"/>
    <p:sldId id="271" r:id="rId13"/>
    <p:sldId id="272" r:id="rId14"/>
    <p:sldId id="283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58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8000"/>
    <a:srgbClr val="660066"/>
    <a:srgbClr val="0066FF"/>
    <a:srgbClr val="FF9900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C1EF-B500-49C3-975E-5FD4A16CBA73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88492-22BC-43C1-AF2C-E43051587C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108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08644-ABFF-4A94-8061-96223230CCBE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8708-0657-4ADF-AF6D-A15D5C032D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6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Vitamin K, folate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Leaky guts: fixing leaky gut in animal models improves autism spectrum disorder in one model and peanut allergy in another.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9513-112E-430A-A5A2-21E6204294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Humans are 99.9% identical genetically, but individuals are 80-90% different in terms of microbiome</a:t>
            </a:r>
          </a:p>
          <a:p>
            <a:r>
              <a:rPr lang="en-NZ" dirty="0"/>
              <a:t>Genes in the microbiome outnumber genes in the human genome by 100 to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9513-112E-430A-A5A2-21E6204294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77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86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67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074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75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8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27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6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828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2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FEA4-6818-4994-952D-02B3A0A0B9F0}" type="datetimeFigureOut">
              <a:rPr lang="en-NZ" smtClean="0"/>
              <a:t>30/01/2018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D106-0405-474D-A75C-9414C80427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27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72" y="1005840"/>
            <a:ext cx="11914632" cy="4233671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Epigenetics</a:t>
            </a:r>
            <a:b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Kirsty Danielson </a:t>
            </a:r>
            <a:b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(University of Otago, </a:t>
            </a: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Wellington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kirsty.danielson@otago.ac.nz)</a:t>
            </a: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Donia Macartney-Coxson</a:t>
            </a:r>
            <a:br>
              <a:rPr lang="en-N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(Institute of Environmental Science and Research – </a:t>
            </a: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  <a:b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Donia.Macartney-Coxson@esr.cri.nz</a:t>
            </a: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N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4" y="69423"/>
            <a:ext cx="7894751" cy="66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8188" y="90400"/>
            <a:ext cx="10515600" cy="1784733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– where the language of your DNA and your environment meet</a:t>
            </a:r>
            <a:r>
              <a:rPr lang="en-NZ" sz="3100" dirty="0"/>
              <a:t/>
            </a:r>
            <a:br>
              <a:rPr lang="en-NZ" sz="3100" dirty="0"/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563" y="101417"/>
            <a:ext cx="3661273" cy="1784733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– where the language </a:t>
            </a: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your DNA and your </a:t>
            </a: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meet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01073" y="915939"/>
            <a:ext cx="6759465" cy="5942061"/>
            <a:chOff x="4001073" y="915939"/>
            <a:chExt cx="6759465" cy="5942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5" y="915939"/>
              <a:ext cx="1152239" cy="15593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98" y="2644047"/>
              <a:ext cx="1974376" cy="19743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27" y="963845"/>
              <a:ext cx="1729563" cy="1290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34" y="1231717"/>
              <a:ext cx="1108376" cy="969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34" y="3202865"/>
              <a:ext cx="1169872" cy="14002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30" y="5519533"/>
              <a:ext cx="1411808" cy="13384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98" y="5519533"/>
              <a:ext cx="2230778" cy="13384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240" y="5376231"/>
              <a:ext cx="1800448" cy="14817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073" y="2925853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4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095" y="270704"/>
            <a:ext cx="11599468" cy="1784733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 role in complex diseases, such as obesity, and type-two diabetes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96" y="2597314"/>
            <a:ext cx="2783715" cy="365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6" y="3523421"/>
            <a:ext cx="2525906" cy="2078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8473" y="3966281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NZ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270" y="3966281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Up Arrow 11"/>
          <p:cNvSpPr/>
          <p:nvPr/>
        </p:nvSpPr>
        <p:spPr>
          <a:xfrm rot="10800000">
            <a:off x="4827203" y="4200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Up Arrow 12"/>
          <p:cNvSpPr/>
          <p:nvPr/>
        </p:nvSpPr>
        <p:spPr>
          <a:xfrm>
            <a:off x="7554894" y="420973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8140648" y="3083523"/>
            <a:ext cx="3561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Metabolic disease </a:t>
            </a: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type-two diabetes</a:t>
            </a:r>
          </a:p>
          <a:p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disease</a:t>
            </a:r>
            <a:endParaRPr lang="en-N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826" y="291548"/>
            <a:ext cx="110627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Diseases</a:t>
            </a:r>
          </a:p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n-NZ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NZ" sz="4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NZ" sz="4800" b="1" dirty="0" smtClean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Type-two diabetes</a:t>
            </a:r>
          </a:p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NZ" sz="4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Artery Disease</a:t>
            </a:r>
          </a:p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sz="4800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Bipolar Disorder</a:t>
            </a:r>
          </a:p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NZ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Function</a:t>
            </a:r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NZ" sz="4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</a:p>
          <a:p>
            <a:r>
              <a:rPr lang="en-NZ" sz="4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arthritis</a:t>
            </a:r>
          </a:p>
          <a:p>
            <a:r>
              <a:rPr lang="en-N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NZ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endParaRPr lang="en-N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563" y="101417"/>
            <a:ext cx="3661273" cy="1784733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– where the language </a:t>
            </a: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NZ" sz="3100" dirty="0">
                <a:latin typeface="Arial" panose="020B0604020202020204" pitchFamily="34" charset="0"/>
                <a:cs typeface="Arial" panose="020B0604020202020204" pitchFamily="34" charset="0"/>
              </a:rPr>
              <a:t>your DNA and your </a:t>
            </a: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meet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01073" y="915939"/>
            <a:ext cx="6759465" cy="5942061"/>
            <a:chOff x="4001073" y="915939"/>
            <a:chExt cx="6759465" cy="5942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5" y="915939"/>
              <a:ext cx="1152239" cy="15593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98" y="2644047"/>
              <a:ext cx="1974376" cy="19743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27" y="963845"/>
              <a:ext cx="1729563" cy="1290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34" y="1231717"/>
              <a:ext cx="1108376" cy="969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34" y="3202865"/>
              <a:ext cx="1169872" cy="14002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30" y="5519533"/>
              <a:ext cx="1411808" cy="13384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98" y="5519533"/>
              <a:ext cx="2230778" cy="13384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240" y="5376231"/>
              <a:ext cx="1800448" cy="14817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073" y="2925853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7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Microbiome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740777"/>
            <a:ext cx="5654040" cy="4418954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Bacteria, fungi, protozoa, and viruses</a:t>
            </a:r>
          </a:p>
          <a:p>
            <a:endParaRPr lang="en-NZ" dirty="0"/>
          </a:p>
          <a:p>
            <a:r>
              <a:rPr lang="en-NZ" dirty="0"/>
              <a:t>10 x more microbial cells than human cells in your body (100,000,000,000 cells)</a:t>
            </a:r>
          </a:p>
          <a:p>
            <a:endParaRPr lang="en-NZ" dirty="0"/>
          </a:p>
          <a:p>
            <a:r>
              <a:rPr lang="en-NZ" dirty="0"/>
              <a:t>&gt;10,000 different microbe species found in the human body so far</a:t>
            </a:r>
          </a:p>
          <a:p>
            <a:endParaRPr lang="en-NZ" dirty="0"/>
          </a:p>
          <a:p>
            <a:r>
              <a:rPr lang="en-NZ" dirty="0"/>
              <a:t>1-3% total body mass</a:t>
            </a:r>
          </a:p>
        </p:txBody>
      </p:sp>
      <p:pic>
        <p:nvPicPr>
          <p:cNvPr id="4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569103"/>
            <a:ext cx="428625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093" y="6438968"/>
            <a:ext cx="11924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err="1"/>
              <a:t>Spor</a:t>
            </a:r>
            <a:r>
              <a:rPr lang="en-NZ" sz="1400" dirty="0"/>
              <a:t> A, </a:t>
            </a:r>
            <a:r>
              <a:rPr lang="en-NZ" sz="1400" dirty="0" err="1"/>
              <a:t>Koren</a:t>
            </a:r>
            <a:r>
              <a:rPr lang="en-NZ" sz="1400" dirty="0"/>
              <a:t> O and Ley R. Unravelling the effects of the environment and host genotype on the gut microbiome. </a:t>
            </a:r>
            <a:r>
              <a:rPr lang="en-NZ" sz="1400" i="1" dirty="0"/>
              <a:t>Nature Reviews Microbiology</a:t>
            </a:r>
            <a:r>
              <a:rPr lang="en-NZ" sz="1400" dirty="0"/>
              <a:t>. 2011;9:279.</a:t>
            </a:r>
          </a:p>
        </p:txBody>
      </p:sp>
    </p:spTree>
    <p:extLst>
      <p:ext uri="{BB962C8B-B14F-4D97-AF65-F5344CB8AC3E}">
        <p14:creationId xmlns:p14="http://schemas.microsoft.com/office/powerpoint/2010/main" val="427402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76627" y="440675"/>
            <a:ext cx="5530468" cy="13782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If your DNA is the unique ‘song of you’,</a:t>
            </a:r>
          </a:p>
          <a:p>
            <a:pPr marL="0" indent="0" algn="ctr">
              <a:buNone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" y="0"/>
            <a:ext cx="3125727" cy="2169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41" y="5487393"/>
            <a:ext cx="3349869" cy="11612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76627" y="2115220"/>
            <a:ext cx="5530468" cy="2183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and epigenetics provides the audio engineers that decide how the music is played,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6627" y="4149581"/>
            <a:ext cx="5530468" cy="234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N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then the microbiome is the crowd interacting with a performance</a:t>
            </a:r>
          </a:p>
        </p:txBody>
      </p:sp>
    </p:spTree>
    <p:extLst>
      <p:ext uri="{BB962C8B-B14F-4D97-AF65-F5344CB8AC3E}">
        <p14:creationId xmlns:p14="http://schemas.microsoft.com/office/powerpoint/2010/main" val="217751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Brigitta_Brinkman/publication/281518789/figure/fig1/AS:313058971930624@1451650483890/Figure-1-Main-functions-of-bacteria-in-the-gut-Bacteria-benefit-the-host-in-many-wa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15" y="452487"/>
            <a:ext cx="8096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887" y="6277631"/>
            <a:ext cx="1192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Debby </a:t>
            </a:r>
            <a:r>
              <a:rPr lang="en-NZ" sz="1400" dirty="0" err="1"/>
              <a:t>Laukens</a:t>
            </a:r>
            <a:r>
              <a:rPr lang="en-NZ" sz="1400" dirty="0"/>
              <a:t>, </a:t>
            </a:r>
            <a:r>
              <a:rPr lang="en-NZ" sz="1400" dirty="0" err="1"/>
              <a:t>Brigitta</a:t>
            </a:r>
            <a:r>
              <a:rPr lang="en-NZ" sz="1400" dirty="0"/>
              <a:t> M. Brinkman, </a:t>
            </a:r>
            <a:r>
              <a:rPr lang="en-NZ" sz="1400" dirty="0" err="1"/>
              <a:t>Jeroen</a:t>
            </a:r>
            <a:r>
              <a:rPr lang="en-NZ" sz="1400" dirty="0"/>
              <a:t> </a:t>
            </a:r>
            <a:r>
              <a:rPr lang="en-NZ" sz="1400" dirty="0" err="1"/>
              <a:t>Raes</a:t>
            </a:r>
            <a:r>
              <a:rPr lang="en-NZ" sz="1400" dirty="0"/>
              <a:t>, Martine De </a:t>
            </a:r>
            <a:r>
              <a:rPr lang="en-NZ" sz="1400" dirty="0" err="1"/>
              <a:t>Vos</a:t>
            </a:r>
            <a:r>
              <a:rPr lang="en-NZ" sz="1400" dirty="0"/>
              <a:t>, Peter </a:t>
            </a:r>
            <a:r>
              <a:rPr lang="en-NZ" sz="1400" dirty="0" err="1"/>
              <a:t>Vandenabeele</a:t>
            </a:r>
            <a:r>
              <a:rPr lang="en-NZ" sz="1400" dirty="0"/>
              <a:t>; Heterogeneity of the gut microbiome in mice: guidelines for optimizing experimental design, </a:t>
            </a:r>
            <a:r>
              <a:rPr lang="en-NZ" sz="1400" i="1" dirty="0"/>
              <a:t>FEMS Microbiology Reviews</a:t>
            </a:r>
            <a:r>
              <a:rPr lang="en-NZ" sz="1400" dirty="0"/>
              <a:t>, Volume 40, Issue 1, 1 January 2016, Pages 117–132, </a:t>
            </a:r>
          </a:p>
        </p:txBody>
      </p:sp>
    </p:spTree>
    <p:extLst>
      <p:ext uri="{BB962C8B-B14F-4D97-AF65-F5344CB8AC3E}">
        <p14:creationId xmlns:p14="http://schemas.microsoft.com/office/powerpoint/2010/main" val="418002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599"/>
            <a:ext cx="4681451" cy="4351338"/>
          </a:xfrm>
        </p:spPr>
        <p:txBody>
          <a:bodyPr>
            <a:normAutofit/>
          </a:bodyPr>
          <a:lstStyle/>
          <a:p>
            <a:r>
              <a:rPr lang="en-NZ" dirty="0"/>
              <a:t>Where is there more genetic diversity between individuals: human genomes or microbiome genomes?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Are there more genes in your own genome or your microbiome genome?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295506" y="2039740"/>
            <a:ext cx="5411591" cy="2176524"/>
            <a:chOff x="6337070" y="2060824"/>
            <a:chExt cx="5411591" cy="2176524"/>
          </a:xfrm>
        </p:grpSpPr>
        <p:sp>
          <p:nvSpPr>
            <p:cNvPr id="4" name="TextBox 3"/>
            <p:cNvSpPr txBox="1"/>
            <p:nvPr/>
          </p:nvSpPr>
          <p:spPr>
            <a:xfrm>
              <a:off x="8268387" y="2060824"/>
              <a:ext cx="1981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Genome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611681" y="2572853"/>
              <a:ext cx="944886" cy="117342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9659395" y="2572853"/>
              <a:ext cx="853434" cy="117342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6337070" y="3652573"/>
              <a:ext cx="5411591" cy="584775"/>
              <a:chOff x="6212379" y="3114506"/>
              <a:chExt cx="5411591" cy="5847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212379" y="3114506"/>
                <a:ext cx="22194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200" dirty="0"/>
                  <a:t>Microbiome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313032" y="3114506"/>
                <a:ext cx="23109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200" dirty="0" err="1"/>
                  <a:t>Epigenome</a:t>
                </a:r>
                <a:endParaRPr lang="en-NZ" sz="32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8363989" y="3406893"/>
                <a:ext cx="1016929" cy="14556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 dirty="0"/>
              <a:t>Genetics and the microbiome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781447-1626-42C3-A2C5-EF08CAAAAC2E}"/>
              </a:ext>
            </a:extLst>
          </p:cNvPr>
          <p:cNvSpPr txBox="1"/>
          <p:nvPr/>
        </p:nvSpPr>
        <p:spPr>
          <a:xfrm>
            <a:off x="6115316" y="2591665"/>
            <a:ext cx="221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e.g. horizontal gene transfer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1CCCBF-54B8-45F3-B669-74E1A67C8C97}"/>
              </a:ext>
            </a:extLst>
          </p:cNvPr>
          <p:cNvSpPr txBox="1"/>
          <p:nvPr/>
        </p:nvSpPr>
        <p:spPr>
          <a:xfrm>
            <a:off x="7738947" y="4249891"/>
            <a:ext cx="352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e.g. DNA methylation differences and bacterial specific transcriptome</a:t>
            </a:r>
          </a:p>
        </p:txBody>
      </p:sp>
    </p:spTree>
    <p:extLst>
      <p:ext uri="{BB962C8B-B14F-4D97-AF65-F5344CB8AC3E}">
        <p14:creationId xmlns:p14="http://schemas.microsoft.com/office/powerpoint/2010/main" val="16864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72858" y="440675"/>
            <a:ext cx="5530468" cy="6208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your DNA is the unique ‘song of you’,</a:t>
            </a:r>
          </a:p>
          <a:p>
            <a:pPr marL="0" indent="0" algn="ctr">
              <a:buNone/>
            </a:pPr>
            <a:r>
              <a:rPr lang="en-N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N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then epigenetics provides the audio engineers </a:t>
            </a:r>
          </a:p>
          <a:p>
            <a:pPr marL="0" indent="0" algn="ctr">
              <a:buNone/>
            </a:pPr>
            <a:endParaRPr lang="en-N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N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that decide how the music is played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" y="0"/>
            <a:ext cx="3329764" cy="2311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41" y="5487393"/>
            <a:ext cx="3349869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nihms580479f1.jpg">
            <a:extLst>
              <a:ext uri="{FF2B5EF4-FFF2-40B4-BE49-F238E27FC236}">
                <a16:creationId xmlns="" xmlns:a16="http://schemas.microsoft.com/office/drawing/2014/main" id="{EDE08C9B-D8EC-4D3B-A65A-49D9185A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0" y="1003610"/>
            <a:ext cx="11471441" cy="48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9497A1-C8D8-44C1-9130-9938153C1EE3}"/>
              </a:ext>
            </a:extLst>
          </p:cNvPr>
          <p:cNvSpPr txBox="1"/>
          <p:nvPr/>
        </p:nvSpPr>
        <p:spPr>
          <a:xfrm>
            <a:off x="468351" y="6188927"/>
            <a:ext cx="1127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Kostic</a:t>
            </a:r>
            <a:r>
              <a:rPr lang="en-US" dirty="0"/>
              <a:t> et al., </a:t>
            </a:r>
            <a:r>
              <a:rPr lang="en-NZ" u="sng" dirty="0"/>
              <a:t>Gastroenterology.</a:t>
            </a:r>
            <a:r>
              <a:rPr lang="en-NZ" dirty="0"/>
              <a:t> 2014 May;146(6):1489-99. </a:t>
            </a:r>
            <a:r>
              <a:rPr lang="en-NZ" dirty="0" err="1"/>
              <a:t>doi</a:t>
            </a:r>
            <a:r>
              <a:rPr lang="en-NZ" dirty="0"/>
              <a:t>: 10.1053/j.gastro.2014.02.009. </a:t>
            </a:r>
            <a:r>
              <a:rPr lang="en-NZ" dirty="0" err="1"/>
              <a:t>Epub</a:t>
            </a:r>
            <a:r>
              <a:rPr lang="en-NZ" dirty="0"/>
              <a:t> 2014 Feb 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221yg6bkt0w1aj23k40l4jov-wpengine.netdna-ssl.com/wp-content/uploads/2015/03/C.-Diffic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53" y="319087"/>
            <a:ext cx="8971800" cy="60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4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Balancing bacteria and the shift to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9640" cy="4351338"/>
          </a:xfrm>
        </p:spPr>
        <p:txBody>
          <a:bodyPr>
            <a:normAutofit/>
          </a:bodyPr>
          <a:lstStyle/>
          <a:p>
            <a:r>
              <a:rPr lang="en-NZ" dirty="0"/>
              <a:t>Symbiotic and usually not pathogenic (disease causing)</a:t>
            </a:r>
          </a:p>
          <a:p>
            <a:endParaRPr lang="en-NZ" dirty="0"/>
          </a:p>
          <a:p>
            <a:r>
              <a:rPr lang="en-NZ" dirty="0"/>
              <a:t>Individuals have &gt;160 species of microbiota in their gut: diversity is good!</a:t>
            </a:r>
          </a:p>
          <a:p>
            <a:endParaRPr lang="en-NZ" dirty="0"/>
          </a:p>
          <a:p>
            <a:r>
              <a:rPr lang="en-NZ" dirty="0"/>
              <a:t>Microbiome changes with diet and travel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67093" y="6418947"/>
            <a:ext cx="11924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err="1"/>
              <a:t>Spor</a:t>
            </a:r>
            <a:r>
              <a:rPr lang="en-NZ" sz="1400" dirty="0"/>
              <a:t> A, </a:t>
            </a:r>
            <a:r>
              <a:rPr lang="en-NZ" sz="1400" dirty="0" err="1"/>
              <a:t>Koren</a:t>
            </a:r>
            <a:r>
              <a:rPr lang="en-NZ" sz="1400" dirty="0"/>
              <a:t> O and Ley R. Unravelling the effects of the environment and host genotype on the gut microbiome. </a:t>
            </a:r>
            <a:r>
              <a:rPr lang="en-NZ" sz="1400" i="1" dirty="0"/>
              <a:t>Nature Reviews Microbiology</a:t>
            </a:r>
            <a:r>
              <a:rPr lang="en-NZ" sz="1400" dirty="0"/>
              <a:t>. 2011;9:279.</a:t>
            </a:r>
          </a:p>
        </p:txBody>
      </p:sp>
      <p:pic>
        <p:nvPicPr>
          <p:cNvPr id="5" name="Picture 6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16" y="1579419"/>
            <a:ext cx="3637842" cy="470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0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1A89-191F-4F4E-952C-82C639BF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8C766E-63F7-489C-A083-666CB8B6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69" y="1745728"/>
            <a:ext cx="5753100" cy="4351338"/>
          </a:xfrm>
        </p:spPr>
        <p:txBody>
          <a:bodyPr>
            <a:normAutofit/>
          </a:bodyPr>
          <a:lstStyle/>
          <a:p>
            <a:r>
              <a:rPr lang="en-US" dirty="0"/>
              <a:t>Probiotics are live organisms (‘good bacteria’) that can be ingested and </a:t>
            </a:r>
            <a:r>
              <a:rPr lang="en-US" dirty="0" err="1"/>
              <a:t>colonise</a:t>
            </a:r>
            <a:r>
              <a:rPr lang="en-US" dirty="0"/>
              <a:t> the gut to produce health benefits</a:t>
            </a:r>
          </a:p>
          <a:p>
            <a:endParaRPr lang="en-US" dirty="0"/>
          </a:p>
          <a:p>
            <a:r>
              <a:rPr lang="en-US" dirty="0"/>
              <a:t>Animal models show health benefits of probiotics in disorders ranging from peanut allergy to autism spectrum disorder</a:t>
            </a:r>
          </a:p>
        </p:txBody>
      </p:sp>
      <p:pic>
        <p:nvPicPr>
          <p:cNvPr id="2050" name="Picture 2" descr="Image result for antibiotic probiotic">
            <a:extLst>
              <a:ext uri="{FF2B5EF4-FFF2-40B4-BE49-F238E27FC236}">
                <a16:creationId xmlns="" xmlns:a16="http://schemas.microsoft.com/office/drawing/2014/main" id="{8515FBE3-6D2C-49A0-8B99-62015BF2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690688"/>
            <a:ext cx="4762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4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EBC38-E371-45A2-BBCB-277DACC6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3ABB6-55FA-421D-BA5C-A2659E52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“…you’re an ecosystem and what you’re doing is like spraying roundup on a grass lawn and then being surprised that broadly weeds take over and you never get the grass back again.” Professor Alan Cooper</a:t>
            </a:r>
          </a:p>
        </p:txBody>
      </p:sp>
    </p:spTree>
    <p:extLst>
      <p:ext uri="{BB962C8B-B14F-4D97-AF65-F5344CB8AC3E}">
        <p14:creationId xmlns:p14="http://schemas.microsoft.com/office/powerpoint/2010/main" val="1171628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Clostridium difficile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3868593"/>
          </a:xfrm>
        </p:spPr>
        <p:txBody>
          <a:bodyPr/>
          <a:lstStyle/>
          <a:p>
            <a:r>
              <a:rPr lang="en-NZ" dirty="0"/>
              <a:t>Clostridium difficile is a spore forming bacteria that can cause colonic colitis </a:t>
            </a:r>
          </a:p>
          <a:p>
            <a:r>
              <a:rPr lang="en-NZ" dirty="0"/>
              <a:t>Often happens after a course of antibiotics</a:t>
            </a:r>
          </a:p>
          <a:p>
            <a:r>
              <a:rPr lang="en-NZ" dirty="0"/>
              <a:t>Faecal transplant to re-colonise the gut if it’s severe, 80-90% cure rate</a:t>
            </a:r>
          </a:p>
        </p:txBody>
      </p:sp>
      <p:pic>
        <p:nvPicPr>
          <p:cNvPr id="2050" name="Picture 2" descr="&lt;em&gt;C. difficile&lt;/em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1" y="2077970"/>
            <a:ext cx="5720253" cy="30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9031" y="51376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https://www.sciencenews.org/article/genes-control-toxin-production-c-difficile-id%E2%80%99d</a:t>
            </a:r>
          </a:p>
        </p:txBody>
      </p:sp>
    </p:spTree>
    <p:extLst>
      <p:ext uri="{BB962C8B-B14F-4D97-AF65-F5344CB8AC3E}">
        <p14:creationId xmlns:p14="http://schemas.microsoft.com/office/powerpoint/2010/main" val="1893114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points – in no specific order!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 record of your life time environmental exposures to date?</a:t>
            </a: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A ‘measure’ of cultural, community, family -  Ancestry AND culture?</a:t>
            </a: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Heritability of epigenetics: controversial, limited/temporary heritability?</a:t>
            </a: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Useful as biological markers (biomarkers) in medicine?</a:t>
            </a: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A possibly target for treatment?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32" y="-11017"/>
            <a:ext cx="10515600" cy="89516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" y="884142"/>
            <a:ext cx="12012168" cy="5973857"/>
          </a:xfrm>
        </p:spPr>
        <p:txBody>
          <a:bodyPr>
            <a:noAutofit/>
          </a:bodyPr>
          <a:lstStyle/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N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means above in </a:t>
            </a:r>
            <a:r>
              <a:rPr lang="en-N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DNA about 1.2m long in each cell, </a:t>
            </a:r>
          </a:p>
          <a:p>
            <a:pPr marL="0" indent="0">
              <a:buNone/>
            </a:pP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about 32.7 trillion (32, 700,000,000,000) cells in your body! </a:t>
            </a:r>
          </a:p>
          <a:p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it fit in? </a:t>
            </a:r>
          </a:p>
          <a:p>
            <a:pPr marL="0" indent="0">
              <a:buNone/>
            </a:pPr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2725636"/>
            <a:ext cx="3422904" cy="342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2725636"/>
            <a:ext cx="3424619" cy="34246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87140" y="4413797"/>
            <a:ext cx="466344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0"/>
            <a:ext cx="8933688" cy="67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72829" y="3216925"/>
            <a:ext cx="1520328" cy="429658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1694" y="60593"/>
            <a:ext cx="10515600" cy="89516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32320"/>
            <a:ext cx="12012168" cy="582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 wraps up the letters of DNA then what – how can the books be read?</a:t>
            </a:r>
          </a:p>
          <a:p>
            <a:pPr marL="0" indent="0">
              <a:buNone/>
            </a:pP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Smart wrapping = punctuation </a:t>
            </a:r>
          </a:p>
          <a:p>
            <a:pPr marL="0" indent="0">
              <a:buNone/>
            </a:pP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 !, </a:t>
            </a:r>
            <a:r>
              <a:rPr lang="en-NZ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strikethrough, highlight, comma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61831" y="3459296"/>
            <a:ext cx="248786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9" y="101944"/>
            <a:ext cx="11874766" cy="61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052" y="297455"/>
            <a:ext cx="10515600" cy="895160"/>
          </a:xfrm>
        </p:spPr>
        <p:txBody>
          <a:bodyPr>
            <a:normAutofit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 – you’ve seen the effects!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891"/>
            <a:ext cx="5876447" cy="440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23" y="1586308"/>
            <a:ext cx="6237777" cy="44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62" y="364140"/>
            <a:ext cx="7703954" cy="60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832" y="11017"/>
            <a:ext cx="3268448" cy="895160"/>
          </a:xfrm>
        </p:spPr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832" y="1073121"/>
            <a:ext cx="4755725" cy="555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Interprets the letters </a:t>
            </a:r>
          </a:p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chapter of the book is relevant?</a:t>
            </a:r>
          </a:p>
          <a:p>
            <a:pPr marL="0" indent="0">
              <a:buNone/>
            </a:pP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letters (DNA) but very different outcomes!</a:t>
            </a:r>
          </a:p>
          <a:p>
            <a:pPr marL="0" indent="0">
              <a:buNone/>
            </a:pP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82" y="150053"/>
            <a:ext cx="6599103" cy="65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604</Words>
  <Application>Microsoft Office PowerPoint</Application>
  <PresentationFormat>Widescreen</PresentationFormat>
  <Paragraphs>102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Introduction to Epigenetics  Kirsty Danielson  (University of Otago, Wellington kirsty.danielson@otago.ac.nz)  Donia Macartney-Coxson (Institute of Environmental Science and Research – ESR Donia.Macartney-Coxson@esr.cri.nz)</vt:lpstr>
      <vt:lpstr>PowerPoint Presentation</vt:lpstr>
      <vt:lpstr>Epigenetics</vt:lpstr>
      <vt:lpstr>PowerPoint Presentation</vt:lpstr>
      <vt:lpstr>Epigenetics</vt:lpstr>
      <vt:lpstr>PowerPoint Presentation</vt:lpstr>
      <vt:lpstr>Epigenetics – you’ve seen the effects! </vt:lpstr>
      <vt:lpstr>PowerPoint Presentation</vt:lpstr>
      <vt:lpstr>Epigenetics</vt:lpstr>
      <vt:lpstr>PowerPoint Presentation</vt:lpstr>
      <vt:lpstr> Epigenetics – where the language of your DNA and your environment meet  </vt:lpstr>
      <vt:lpstr>Epigenetics – where the language  of your DNA and your  environment meet</vt:lpstr>
      <vt:lpstr> Epigenetics – a role in complex diseases, such as obesity, and type-two diabetes </vt:lpstr>
      <vt:lpstr>PowerPoint Presentation</vt:lpstr>
      <vt:lpstr>Epigenetics – where the language  of your DNA and your  environment meet</vt:lpstr>
      <vt:lpstr>The Microbiome</vt:lpstr>
      <vt:lpstr>PowerPoint Presentation</vt:lpstr>
      <vt:lpstr>PowerPoint Presentation</vt:lpstr>
      <vt:lpstr>Genetics and the microbiome</vt:lpstr>
      <vt:lpstr>PowerPoint Presentation</vt:lpstr>
      <vt:lpstr>PowerPoint Presentation</vt:lpstr>
      <vt:lpstr>Balancing bacteria and the shift to disease</vt:lpstr>
      <vt:lpstr>Probiotics</vt:lpstr>
      <vt:lpstr>Antibiotics</vt:lpstr>
      <vt:lpstr>Clostridium difficile</vt:lpstr>
      <vt:lpstr>Discussion points – in no specific order!</vt:lpstr>
    </vt:vector>
  </TitlesOfParts>
  <Company>University of Otago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Epigenetics &amp; Microbiome</dc:title>
  <dc:creator>Kirsty Danielson</dc:creator>
  <cp:lastModifiedBy>Donia Macartney-Coxson</cp:lastModifiedBy>
  <cp:revision>49</cp:revision>
  <cp:lastPrinted>2018-01-15T19:59:31Z</cp:lastPrinted>
  <dcterms:created xsi:type="dcterms:W3CDTF">2018-01-10T20:15:02Z</dcterms:created>
  <dcterms:modified xsi:type="dcterms:W3CDTF">2018-01-29T20:35:15Z</dcterms:modified>
</cp:coreProperties>
</file>